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notesSlides/notesSlide23.xml" ContentType="application/vnd.openxmlformats-officedocument.presentationml.notesSlide+xml"/>
  <Override PartName="/ppt/tags/tag26.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839" r:id="rId4"/>
  </p:sldMasterIdLst>
  <p:notesMasterIdLst>
    <p:notesMasterId r:id="rId29"/>
  </p:notesMasterIdLst>
  <p:handoutMasterIdLst>
    <p:handoutMasterId r:id="rId30"/>
  </p:handoutMasterIdLst>
  <p:sldIdLst>
    <p:sldId id="1627" r:id="rId5"/>
    <p:sldId id="1778" r:id="rId6"/>
    <p:sldId id="1828" r:id="rId7"/>
    <p:sldId id="1684" r:id="rId8"/>
    <p:sldId id="1885" r:id="rId9"/>
    <p:sldId id="2147479696" r:id="rId10"/>
    <p:sldId id="1893" r:id="rId11"/>
    <p:sldId id="2147479747" r:id="rId12"/>
    <p:sldId id="1891" r:id="rId13"/>
    <p:sldId id="2147479732" r:id="rId14"/>
    <p:sldId id="2147479720" r:id="rId15"/>
    <p:sldId id="2147479698" r:id="rId16"/>
    <p:sldId id="2147479742" r:id="rId17"/>
    <p:sldId id="1915" r:id="rId18"/>
    <p:sldId id="2147479749" r:id="rId19"/>
    <p:sldId id="1910" r:id="rId20"/>
    <p:sldId id="1890" r:id="rId21"/>
    <p:sldId id="2147479710" r:id="rId22"/>
    <p:sldId id="1908" r:id="rId23"/>
    <p:sldId id="1875" r:id="rId24"/>
    <p:sldId id="1895" r:id="rId25"/>
    <p:sldId id="1912" r:id="rId26"/>
    <p:sldId id="1913" r:id="rId27"/>
    <p:sldId id="2147479746" r:id="rId28"/>
  </p:sldIdLst>
  <p:sldSz cx="12192000" cy="6858000"/>
  <p:notesSz cx="6858000" cy="9144000"/>
  <p:custDataLst>
    <p:tags r:id="rId31"/>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Content" id="{FC31A873-86F9-4350-93EB-B4C98ABA5CF4}">
          <p14:sldIdLst>
            <p14:sldId id="1627"/>
            <p14:sldId id="1778"/>
            <p14:sldId id="1828"/>
            <p14:sldId id="1684"/>
            <p14:sldId id="1885"/>
            <p14:sldId id="2147479696"/>
            <p14:sldId id="1893"/>
            <p14:sldId id="2147479747"/>
            <p14:sldId id="1891"/>
            <p14:sldId id="2147479732"/>
            <p14:sldId id="2147479720"/>
            <p14:sldId id="2147479698"/>
            <p14:sldId id="2147479742"/>
            <p14:sldId id="1915"/>
            <p14:sldId id="2147479749"/>
            <p14:sldId id="1910"/>
            <p14:sldId id="1890"/>
            <p14:sldId id="2147479710"/>
            <p14:sldId id="1908"/>
            <p14:sldId id="1875"/>
            <p14:sldId id="1895"/>
            <p14:sldId id="1912"/>
            <p14:sldId id="1913"/>
            <p14:sldId id="214747974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1V>
      <a:tcStyle>
        <a:tcBdr>
          <a:top>
            <a:lnRef idx="1">
              <a:schemeClr val="accent1"/>
            </a:lnRef>
          </a:top>
          <a:bottom>
            <a:lnRef idx="1">
              <a:schemeClr val="accent1"/>
            </a:lnRef>
          </a:bottom>
        </a:tcBdr>
        <a:fill>
          <a:solidFill>
            <a:schemeClr val="accent1">
              <a:alpha val="40000"/>
            </a:schemeClr>
          </a:solidFill>
        </a:fill>
      </a:tcStyle>
    </a:band1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1V>
      <a:tcStyle>
        <a:tcBdr>
          <a:top>
            <a:lnRef idx="1">
              <a:schemeClr val="accent2"/>
            </a:lnRef>
          </a:top>
          <a:bottom>
            <a:lnRef idx="1">
              <a:schemeClr val="accent2"/>
            </a:lnRef>
          </a:bottom>
        </a:tcBdr>
        <a:fill>
          <a:solidFill>
            <a:schemeClr val="accent2">
              <a:alpha val="40000"/>
            </a:schemeClr>
          </a:solidFill>
        </a:fill>
      </a:tcStyle>
    </a:band1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1V>
      <a:tcStyle>
        <a:tcBdr>
          <a:top>
            <a:lnRef idx="1">
              <a:schemeClr val="accent3"/>
            </a:lnRef>
          </a:top>
          <a:bottom>
            <a:lnRef idx="1">
              <a:schemeClr val="accent3"/>
            </a:lnRef>
          </a:bottom>
        </a:tcBdr>
        <a:fill>
          <a:solidFill>
            <a:schemeClr val="accent3">
              <a:alpha val="40000"/>
            </a:schemeClr>
          </a:solidFill>
        </a:fill>
      </a:tcStyle>
    </a:band1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1V>
      <a:tcStyle>
        <a:tcBdr>
          <a:top>
            <a:lnRef idx="1">
              <a:schemeClr val="accent4"/>
            </a:lnRef>
          </a:top>
          <a:bottom>
            <a:lnRef idx="1">
              <a:schemeClr val="accent4"/>
            </a:lnRef>
          </a:bottom>
        </a:tcBdr>
        <a:fill>
          <a:solidFill>
            <a:schemeClr val="accent4">
              <a:alpha val="40000"/>
            </a:schemeClr>
          </a:solidFill>
        </a:fill>
      </a:tcStyle>
    </a:band1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1V>
      <a:tcStyle>
        <a:tcBdr>
          <a:top>
            <a:lnRef idx="1">
              <a:schemeClr val="accent5"/>
            </a:lnRef>
          </a:top>
          <a:bottom>
            <a:lnRef idx="1">
              <a:schemeClr val="accent5"/>
            </a:lnRef>
          </a:bottom>
        </a:tcBdr>
        <a:fill>
          <a:solidFill>
            <a:schemeClr val="accent5">
              <a:alpha val="40000"/>
            </a:schemeClr>
          </a:solidFill>
        </a:fill>
      </a:tcStyle>
    </a:band1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1V>
      <a:tcStyle>
        <a:tcBdr>
          <a:top>
            <a:lnRef idx="1">
              <a:schemeClr val="accent6"/>
            </a:lnRef>
          </a:top>
          <a:bottom>
            <a:lnRef idx="1">
              <a:schemeClr val="accent6"/>
            </a:lnRef>
          </a:bottom>
        </a:tcBdr>
        <a:fill>
          <a:solidFill>
            <a:schemeClr val="accent6">
              <a:alpha val="40000"/>
            </a:schemeClr>
          </a:solidFill>
        </a:fill>
      </a:tcStyle>
    </a:band1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3563" autoAdjust="0"/>
    <p:restoredTop sz="92926" autoAdjust="0"/>
  </p:normalViewPr>
  <p:slideViewPr>
    <p:cSldViewPr snapToGrid="0">
      <p:cViewPr varScale="1">
        <p:scale>
          <a:sx n="117" d="100"/>
          <a:sy n="117" d="100"/>
        </p:scale>
        <p:origin x="870" y="90"/>
      </p:cViewPr>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p:scale>
          <a:sx n="66" d="100"/>
          <a:sy n="66" d="100"/>
        </p:scale>
        <p:origin x="3108" y="59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anose="020B0502040204020203"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anose="020B0502040204020203" pitchFamily="34" charset="0"/>
              </a:rPr>
              <a:t>2/11/2024 1:57 PM</a:t>
            </a:fld>
            <a:endParaRPr lang="en-US">
              <a:latin typeface="Segoe UI" panose="020B0502040204020203"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anose="020B0502040204020203"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anose="020B0502040204020203" pitchFamily="34" charset="0"/>
              </a:rPr>
              <a:t>‹Nº›</a:t>
            </a:fld>
            <a:endParaRPr lang="en-US">
              <a:latin typeface="Segoe UI" panose="020B0502040204020203"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anose="020B0502040204020203"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anose="020B0502040204020203" pitchFamily="34" charset="0"/>
              </a:defRPr>
            </a:lvl1pPr>
          </a:lstStyle>
          <a:p>
            <a:fld id="{DCE60099-03E7-4FA1-8A7F-E6E6CFB0F855}" type="datetime8">
              <a:rPr lang="en-US" smtClean="0"/>
              <a:t>2/11/2024 1:56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anose="020B0502040204020203" pitchFamily="34" charset="0"/>
              </a:defRPr>
            </a:lvl1pPr>
          </a:lstStyle>
          <a:p>
            <a:fld id="{B4008EB6-D09E-4580-8CD6-DDB14511944F}" type="slidenum">
              <a:rPr lang="en-US" smtClean="0"/>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anose="020B0604020202020204"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anose="020B0604020202020204"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anose="020B0604020202020204"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anose="020B0604020202020204"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earn.microsoft.com/en-us/training/paths/get-started-with-artificial-intelligence-on-azur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icrosoftlearning.github.io/mslearn-ai-fundamentals/Instructions/Labs/01-machine-learning.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ct val="0"/>
              </a:spcBef>
              <a:spcAft>
                <a:spcPts val="340"/>
              </a:spcAft>
              <a:buClrTx/>
              <a:buSzTx/>
              <a:buFontTx/>
              <a:buNone/>
              <a:defRPr/>
            </a:pPr>
            <a:r>
              <a:rPr lang="es-ES" sz="850" b="0" i="0" strike="noStrike" cap="none" spc="0" baseline="0">
                <a:solidFill>
                  <a:srgbClr val="000000"/>
                </a:solidFill>
                <a:effectLst/>
                <a:latin typeface="Segoe UI Light"/>
                <a:ea typeface="Segoe UI Light"/>
                <a:cs typeface="Segoe UI Light"/>
              </a:rPr>
              <a:t>Este contenido está pensado para impartirse como complemento de: </a:t>
            </a:r>
            <a:r>
              <a:rPr lang="es-ES" sz="882" b="0" i="0" strike="noStrike" cap="none" spc="0" baseline="0">
                <a:solidFill>
                  <a:srgbClr val="000000"/>
                </a:solidFill>
                <a:effectLst/>
                <a:latin typeface="Segoe UI Light"/>
                <a:ea typeface="Segoe UI Light"/>
                <a:cs typeface="Segoe UI Light"/>
                <a:hlinkClick r:id="rId3" history="0"/>
              </a:rPr>
              <a:t>Aspectos básicos de Microsoft Azure AI: Información general de IA - Formación | Microsoft Learn</a:t>
            </a:r>
            <a:r>
              <a:rPr lang="es-ES" sz="882" b="0" i="0" strike="noStrike" cap="none" spc="0" baseline="0">
                <a:solidFill>
                  <a:srgbClr val="000000"/>
                </a:solidFill>
                <a:effectLst/>
                <a:latin typeface="Segoe UI Light"/>
                <a:ea typeface="Segoe UI Light"/>
                <a:cs typeface="Segoe UI Light"/>
              </a:rPr>
              <a:t>. </a:t>
            </a:r>
            <a:endParaRPr lang="en-US" b="0" i="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solidFill>
                  <a:srgbClr val="000000"/>
                </a:solidFill>
                <a:effectLst/>
                <a:latin typeface="Segoe UI"/>
                <a:ea typeface="Segoe UI"/>
                <a:cs typeface="Segoe UI"/>
              </a:rPr>
              <a:t>© Microsoft Corporation</a:t>
            </a: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1</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600" b="1" i="0" strike="noStrike" cap="none" spc="0" baseline="0">
                <a:solidFill>
                  <a:srgbClr val="161616"/>
                </a:solidFill>
                <a:effectLst/>
                <a:latin typeface="Segoe UI"/>
                <a:ea typeface="Segoe UI"/>
                <a:cs typeface="Segoe UI"/>
              </a:rPr>
              <a:t>Aprendizaje automático supervisado</a:t>
            </a:r>
          </a:p>
          <a:p>
            <a:pPr algn="l"/>
            <a:r>
              <a:rPr lang="es-ES" sz="1600" b="0" i="0" strike="noStrike" cap="none" spc="0" baseline="0">
                <a:solidFill>
                  <a:srgbClr val="161616"/>
                </a:solidFill>
                <a:effectLst/>
                <a:latin typeface="Segoe UI"/>
                <a:ea typeface="Segoe UI"/>
                <a:cs typeface="Segoe UI"/>
              </a:rPr>
              <a:t>El aprendizaje automático </a:t>
            </a:r>
            <a:r>
              <a:rPr lang="es-ES" sz="1600" b="0" i="1" strike="noStrike" cap="none" spc="0" baseline="0">
                <a:solidFill>
                  <a:srgbClr val="161616"/>
                </a:solidFill>
                <a:effectLst/>
                <a:latin typeface="Segoe UI"/>
                <a:ea typeface="Segoe UI"/>
                <a:cs typeface="Segoe UI"/>
              </a:rPr>
              <a:t>supervisado</a:t>
            </a:r>
            <a:r>
              <a:rPr lang="es-ES" sz="1600" b="0" i="0" strike="noStrike" cap="none" spc="0" baseline="0">
                <a:solidFill>
                  <a:srgbClr val="161616"/>
                </a:solidFill>
                <a:effectLst/>
                <a:latin typeface="Segoe UI"/>
                <a:ea typeface="Segoe UI"/>
                <a:cs typeface="Segoe UI"/>
              </a:rPr>
              <a:t> es un término general para los algoritmos de aprendizaje automático en los que los datos de entrenamiento incluyen valores de </a:t>
            </a:r>
            <a:r>
              <a:rPr lang="es-ES" sz="1600" b="0" i="1" strike="noStrike" cap="none" spc="0" baseline="0">
                <a:solidFill>
                  <a:srgbClr val="161616"/>
                </a:solidFill>
                <a:effectLst/>
                <a:latin typeface="Segoe UI"/>
                <a:ea typeface="Segoe UI"/>
                <a:cs typeface="Segoe UI"/>
              </a:rPr>
              <a:t>características</a:t>
            </a:r>
            <a:r>
              <a:rPr lang="es-ES" sz="1600" b="0" i="0" strike="noStrike" cap="none" spc="0" baseline="0">
                <a:solidFill>
                  <a:srgbClr val="161616"/>
                </a:solidFill>
                <a:effectLst/>
                <a:latin typeface="Segoe UI"/>
                <a:ea typeface="Segoe UI"/>
                <a:cs typeface="Segoe UI"/>
              </a:rPr>
              <a:t> y valores de </a:t>
            </a:r>
            <a:r>
              <a:rPr lang="es-ES" sz="1600" b="0" i="1" strike="noStrike" cap="none" spc="0" baseline="0">
                <a:solidFill>
                  <a:srgbClr val="161616"/>
                </a:solidFill>
                <a:effectLst/>
                <a:latin typeface="Segoe UI"/>
                <a:ea typeface="Segoe UI"/>
                <a:cs typeface="Segoe UI"/>
              </a:rPr>
              <a:t>etiqueta</a:t>
            </a:r>
            <a:r>
              <a:rPr lang="es-ES" sz="1600" b="0" i="0" strike="noStrike" cap="none" spc="0" baseline="0">
                <a:solidFill>
                  <a:srgbClr val="161616"/>
                </a:solidFill>
                <a:effectLst/>
                <a:latin typeface="Segoe UI"/>
                <a:ea typeface="Segoe UI"/>
                <a:cs typeface="Segoe UI"/>
              </a:rPr>
              <a:t> conocidos.El aprendizaje automático supervisado se utiliza para entrenar modelos determinando una relación entre las características y las etiquetas en observaciones pasadas, de modo que puedan predecirse etiquetas desconocidas para las características en casos futuros.</a:t>
            </a:r>
          </a:p>
          <a:p>
            <a:pPr algn="l"/>
            <a:r>
              <a:rPr lang="es-ES" sz="1600" b="1" i="0" strike="noStrike" cap="none" spc="0" baseline="0">
                <a:solidFill>
                  <a:srgbClr val="161616"/>
                </a:solidFill>
                <a:effectLst/>
                <a:latin typeface="Segoe UI"/>
                <a:ea typeface="Segoe UI"/>
                <a:cs typeface="Segoe UI"/>
              </a:rPr>
              <a:t>Regresión</a:t>
            </a:r>
          </a:p>
          <a:p>
            <a:pPr algn="l"/>
            <a:r>
              <a:rPr lang="es-ES" sz="1600" b="0" i="1" strike="noStrike" cap="none" spc="0" baseline="0">
                <a:solidFill>
                  <a:srgbClr val="161616"/>
                </a:solidFill>
                <a:effectLst/>
                <a:latin typeface="Segoe UI"/>
                <a:ea typeface="Segoe UI"/>
                <a:cs typeface="Segoe UI"/>
              </a:rPr>
              <a:t>La regresión</a:t>
            </a:r>
            <a:r>
              <a:rPr lang="es-ES" sz="1600" b="0" i="0" strike="noStrike" cap="none" spc="0" baseline="0">
                <a:solidFill>
                  <a:srgbClr val="161616"/>
                </a:solidFill>
                <a:effectLst/>
                <a:latin typeface="Segoe UI"/>
                <a:ea typeface="Segoe UI"/>
                <a:cs typeface="Segoe UI"/>
              </a:rPr>
              <a:t> es una forma de aprendizaje automático supervisado en la que la etiqueta predicha por el modelo es un valor numérico.Por ejemplo:</a:t>
            </a:r>
          </a:p>
          <a:p>
            <a:pPr algn="l">
              <a:buFont typeface="Arial" panose="020B0604020202020204" pitchFamily="34" charset="0"/>
              <a:buChar char="•"/>
            </a:pPr>
            <a:r>
              <a:rPr lang="es-ES" sz="1600" b="0" i="0" strike="noStrike" cap="none" spc="0" baseline="0">
                <a:solidFill>
                  <a:srgbClr val="161616"/>
                </a:solidFill>
                <a:effectLst/>
                <a:latin typeface="Segoe UI"/>
                <a:ea typeface="Segoe UI"/>
                <a:cs typeface="Segoe UI"/>
              </a:rPr>
              <a:t>El número de helados vendidos en un día determinado, en función de la temperatura, la precipitación y la velocidad del viento.</a:t>
            </a:r>
          </a:p>
          <a:p>
            <a:pPr algn="l">
              <a:buFont typeface="Arial" panose="020B0604020202020204" pitchFamily="34" charset="0"/>
              <a:buChar char="•"/>
            </a:pPr>
            <a:r>
              <a:rPr lang="es-ES" sz="1600" b="0" i="0" strike="noStrike" cap="none" spc="0" baseline="0">
                <a:solidFill>
                  <a:srgbClr val="161616"/>
                </a:solidFill>
                <a:effectLst/>
                <a:latin typeface="Segoe UI"/>
                <a:ea typeface="Segoe UI"/>
                <a:cs typeface="Segoe UI"/>
              </a:rPr>
              <a:t>El precio de venta de una propiedad en función de su tamaño en metros cuadrados, el número de habitaciones que contiene y los parámetros socioeconómicos de su ubicación.</a:t>
            </a:r>
          </a:p>
          <a:p>
            <a:pPr algn="l">
              <a:buFont typeface="Arial" panose="020B0604020202020204" pitchFamily="34" charset="0"/>
              <a:buChar char="•"/>
            </a:pPr>
            <a:r>
              <a:rPr lang="es-ES" sz="1600" b="0" i="0" strike="noStrike" cap="none" spc="0" baseline="0">
                <a:solidFill>
                  <a:srgbClr val="161616"/>
                </a:solidFill>
                <a:effectLst/>
                <a:latin typeface="Segoe UI"/>
                <a:ea typeface="Segoe UI"/>
                <a:cs typeface="Segoe UI"/>
              </a:rPr>
              <a:t>La eficiencia de combustible (en millas por galón) de un coche en función del tamaño de su motor, peso, anchura, altura y longitud.</a:t>
            </a:r>
          </a:p>
          <a:p>
            <a:pPr algn="l"/>
            <a:r>
              <a:rPr lang="es-ES" sz="1600" b="1" i="0" strike="noStrike" cap="none" spc="0" baseline="0">
                <a:solidFill>
                  <a:srgbClr val="161616"/>
                </a:solidFill>
                <a:effectLst/>
                <a:latin typeface="Segoe UI"/>
                <a:ea typeface="Segoe UI"/>
                <a:cs typeface="Segoe UI"/>
              </a:rPr>
              <a:t>Clasificación</a:t>
            </a:r>
          </a:p>
          <a:p>
            <a:pPr algn="l"/>
            <a:r>
              <a:rPr lang="es-ES" sz="1600" b="0" i="0" strike="noStrike" cap="none" spc="0" baseline="0">
                <a:solidFill>
                  <a:srgbClr val="161616"/>
                </a:solidFill>
                <a:effectLst/>
                <a:latin typeface="Segoe UI"/>
                <a:ea typeface="Segoe UI"/>
                <a:cs typeface="Segoe UI"/>
              </a:rPr>
              <a:t>La </a:t>
            </a:r>
            <a:r>
              <a:rPr lang="es-ES" sz="1600" b="0" i="1" strike="noStrike" cap="none" spc="0" baseline="0">
                <a:solidFill>
                  <a:srgbClr val="161616"/>
                </a:solidFill>
                <a:effectLst/>
                <a:latin typeface="Segoe UI"/>
                <a:ea typeface="Segoe UI"/>
                <a:cs typeface="Segoe UI"/>
              </a:rPr>
              <a:t>clasificación</a:t>
            </a:r>
            <a:r>
              <a:rPr lang="es-ES" sz="1600" b="0" i="0" strike="noStrike" cap="none" spc="0" baseline="0">
                <a:solidFill>
                  <a:srgbClr val="161616"/>
                </a:solidFill>
                <a:effectLst/>
                <a:latin typeface="Segoe UI"/>
                <a:ea typeface="Segoe UI"/>
                <a:cs typeface="Segoe UI"/>
              </a:rPr>
              <a:t> es una forma de aprendizaje automático supervisado en el que la etiqueta representa una categorización o </a:t>
            </a:r>
            <a:r>
              <a:rPr lang="es-ES" sz="1600" b="0" i="1" strike="noStrike" cap="none" spc="0" baseline="0">
                <a:solidFill>
                  <a:srgbClr val="161616"/>
                </a:solidFill>
                <a:effectLst/>
                <a:latin typeface="Segoe UI"/>
                <a:ea typeface="Segoe UI"/>
                <a:cs typeface="Segoe UI"/>
              </a:rPr>
              <a:t>clase</a:t>
            </a:r>
            <a:r>
              <a:rPr lang="es-ES" sz="1600" b="0" i="0" strike="noStrike" cap="none" spc="0" baseline="0">
                <a:solidFill>
                  <a:srgbClr val="161616"/>
                </a:solidFill>
                <a:effectLst/>
                <a:latin typeface="Segoe UI"/>
                <a:ea typeface="Segoe UI"/>
                <a:cs typeface="Segoe UI"/>
              </a:rPr>
              <a:t>.Hay dos escenarios de clasificación comunes.</a:t>
            </a:r>
          </a:p>
          <a:p>
            <a:pPr algn="l"/>
            <a:r>
              <a:rPr lang="es-ES" sz="1600" b="1" i="0" strike="noStrike" cap="none" spc="0" baseline="0">
                <a:solidFill>
                  <a:srgbClr val="161616"/>
                </a:solidFill>
                <a:effectLst/>
                <a:latin typeface="Segoe UI"/>
                <a:ea typeface="Segoe UI"/>
                <a:cs typeface="Segoe UI"/>
              </a:rPr>
              <a:t>Clasificación binaria</a:t>
            </a:r>
          </a:p>
          <a:p>
            <a:pPr algn="l"/>
            <a:r>
              <a:rPr lang="es-ES" sz="1600" b="0" i="0" strike="noStrike" cap="none" spc="0" baseline="0">
                <a:solidFill>
                  <a:srgbClr val="161616"/>
                </a:solidFill>
                <a:effectLst/>
                <a:latin typeface="Segoe UI"/>
                <a:ea typeface="Segoe UI"/>
                <a:cs typeface="Segoe UI"/>
              </a:rPr>
              <a:t>En la </a:t>
            </a:r>
            <a:r>
              <a:rPr lang="es-ES" sz="1600" b="0" i="1" strike="noStrike" cap="none" spc="0" baseline="0">
                <a:solidFill>
                  <a:srgbClr val="161616"/>
                </a:solidFill>
                <a:effectLst/>
                <a:latin typeface="Segoe UI"/>
                <a:ea typeface="Segoe UI"/>
                <a:cs typeface="Segoe UI"/>
              </a:rPr>
              <a:t>clasificación binaria</a:t>
            </a:r>
            <a:r>
              <a:rPr lang="es-ES" sz="1600" b="0" i="0" strike="noStrike" cap="none" spc="0" baseline="0">
                <a:solidFill>
                  <a:srgbClr val="161616"/>
                </a:solidFill>
                <a:effectLst/>
                <a:latin typeface="Segoe UI"/>
                <a:ea typeface="Segoe UI"/>
                <a:cs typeface="Segoe UI"/>
              </a:rPr>
              <a:t>, la etiqueta determina si el elemento observado </a:t>
            </a:r>
            <a:r>
              <a:rPr lang="es-ES" sz="1600" b="0" i="1" strike="noStrike" cap="none" spc="0" baseline="0">
                <a:solidFill>
                  <a:srgbClr val="161616"/>
                </a:solidFill>
                <a:effectLst/>
                <a:latin typeface="Segoe UI"/>
                <a:ea typeface="Segoe UI"/>
                <a:cs typeface="Segoe UI"/>
              </a:rPr>
              <a:t>es</a:t>
            </a:r>
            <a:r>
              <a:rPr lang="es-ES" sz="1600" b="0" i="0" strike="noStrike" cap="none" spc="0" baseline="0">
                <a:solidFill>
                  <a:srgbClr val="161616"/>
                </a:solidFill>
                <a:effectLst/>
                <a:latin typeface="Segoe UI"/>
                <a:ea typeface="Segoe UI"/>
                <a:cs typeface="Segoe UI"/>
              </a:rPr>
              <a:t> (o </a:t>
            </a:r>
            <a:r>
              <a:rPr lang="es-ES" sz="1600" b="0" i="1" strike="noStrike" cap="none" spc="0" baseline="0">
                <a:solidFill>
                  <a:srgbClr val="161616"/>
                </a:solidFill>
                <a:effectLst/>
                <a:latin typeface="Segoe UI"/>
                <a:ea typeface="Segoe UI"/>
                <a:cs typeface="Segoe UI"/>
              </a:rPr>
              <a:t>no</a:t>
            </a:r>
            <a:r>
              <a:rPr lang="es-ES" sz="1600" b="0" i="0" strike="noStrike" cap="none" spc="0" baseline="0">
                <a:solidFill>
                  <a:srgbClr val="161616"/>
                </a:solidFill>
                <a:effectLst/>
                <a:latin typeface="Segoe UI"/>
                <a:ea typeface="Segoe UI"/>
                <a:cs typeface="Segoe UI"/>
              </a:rPr>
              <a:t>) una instancia de una clase específica.O bien, los modelos de clasificación binaria predicen uno de dos resultados mutuamente excluyentes.Por ejemplo:</a:t>
            </a:r>
          </a:p>
          <a:p>
            <a:pPr algn="l">
              <a:buFont typeface="Arial" panose="020B0604020202020204" pitchFamily="34" charset="0"/>
              <a:buChar char="•"/>
            </a:pPr>
            <a:r>
              <a:rPr lang="es-ES" sz="1600" b="0" i="0" strike="noStrike" cap="none" spc="0" baseline="0">
                <a:solidFill>
                  <a:srgbClr val="161616"/>
                </a:solidFill>
                <a:effectLst/>
                <a:latin typeface="Segoe UI"/>
                <a:ea typeface="Segoe UI"/>
                <a:cs typeface="Segoe UI"/>
              </a:rPr>
              <a:t>Si un paciente corre riesgo de padecer diabetes en función de parámetros clínicos como el peso, la edad, el nivel de glucosa en sangre, etc.</a:t>
            </a:r>
          </a:p>
          <a:p>
            <a:pPr algn="l">
              <a:buFont typeface="Arial" panose="020B0604020202020204" pitchFamily="34" charset="0"/>
              <a:buChar char="•"/>
            </a:pPr>
            <a:r>
              <a:rPr lang="es-ES" sz="1600" b="0" i="0" strike="noStrike" cap="none" spc="0" baseline="0">
                <a:solidFill>
                  <a:srgbClr val="161616"/>
                </a:solidFill>
                <a:effectLst/>
                <a:latin typeface="Segoe UI"/>
                <a:ea typeface="Segoe UI"/>
                <a:cs typeface="Segoe UI"/>
              </a:rPr>
              <a:t>Si un cliente bancario dejará de pagar un préstamo en función de sus ingresos, historial crediticio, edad y otros factores.</a:t>
            </a:r>
          </a:p>
          <a:p>
            <a:pPr algn="l">
              <a:buFont typeface="Arial" panose="020B0604020202020204" pitchFamily="34" charset="0"/>
              <a:buChar char="•"/>
            </a:pPr>
            <a:r>
              <a:rPr lang="es-ES" sz="1600" b="0" i="0" strike="noStrike" cap="none" spc="0" baseline="0">
                <a:solidFill>
                  <a:srgbClr val="161616"/>
                </a:solidFill>
                <a:effectLst/>
                <a:latin typeface="Segoe UI"/>
                <a:ea typeface="Segoe UI"/>
                <a:cs typeface="Segoe UI"/>
              </a:rPr>
              <a:t>Si un cliente de la lista de distribución de correo responderá positivamente a una oferta de marketing en función de los atributos demográficos y las compras anteriores.</a:t>
            </a:r>
          </a:p>
          <a:p>
            <a:pPr algn="l"/>
            <a:r>
              <a:rPr lang="es-ES" sz="1600" b="0" i="0" strike="noStrike" cap="none" spc="0" baseline="0">
                <a:solidFill>
                  <a:srgbClr val="161616"/>
                </a:solidFill>
                <a:effectLst/>
                <a:latin typeface="Segoe UI"/>
                <a:ea typeface="Segoe UI"/>
                <a:cs typeface="Segoe UI"/>
              </a:rPr>
              <a:t>En todos estos ejemplos, el modelo predice de forma binaria </a:t>
            </a:r>
            <a:r>
              <a:rPr lang="es-ES" sz="1600" b="0" i="1" strike="noStrike" cap="none" spc="0" baseline="0">
                <a:solidFill>
                  <a:srgbClr val="161616"/>
                </a:solidFill>
                <a:effectLst/>
                <a:latin typeface="Segoe UI"/>
                <a:ea typeface="Segoe UI"/>
                <a:cs typeface="Segoe UI"/>
              </a:rPr>
              <a:t>verdadero</a:t>
            </a:r>
            <a:r>
              <a:rPr lang="es-ES" sz="1600" b="0" i="0" strike="noStrike" cap="none" spc="0" baseline="0">
                <a:solidFill>
                  <a:srgbClr val="161616"/>
                </a:solidFill>
                <a:effectLst/>
                <a:latin typeface="Segoe UI"/>
                <a:ea typeface="Segoe UI"/>
                <a:cs typeface="Segoe UI"/>
              </a:rPr>
              <a:t>/</a:t>
            </a:r>
            <a:r>
              <a:rPr lang="es-ES" sz="1600" b="0" i="1" strike="noStrike" cap="none" spc="0" baseline="0">
                <a:solidFill>
                  <a:srgbClr val="161616"/>
                </a:solidFill>
                <a:effectLst/>
                <a:latin typeface="Segoe UI"/>
                <a:ea typeface="Segoe UI"/>
                <a:cs typeface="Segoe UI"/>
              </a:rPr>
              <a:t>falso</a:t>
            </a:r>
            <a:r>
              <a:rPr lang="es-ES" sz="1600" b="0" i="0" strike="noStrike" cap="none" spc="0" baseline="0">
                <a:solidFill>
                  <a:srgbClr val="161616"/>
                </a:solidFill>
                <a:effectLst/>
                <a:latin typeface="Segoe UI"/>
                <a:ea typeface="Segoe UI"/>
                <a:cs typeface="Segoe UI"/>
              </a:rPr>
              <a:t> o </a:t>
            </a:r>
            <a:r>
              <a:rPr lang="es-ES" sz="1600" b="0" i="1" strike="noStrike" cap="none" spc="0" baseline="0">
                <a:solidFill>
                  <a:srgbClr val="161616"/>
                </a:solidFill>
                <a:effectLst/>
                <a:latin typeface="Segoe UI"/>
                <a:ea typeface="Segoe UI"/>
                <a:cs typeface="Segoe UI"/>
              </a:rPr>
              <a:t>positivo/negativo</a:t>
            </a:r>
            <a:r>
              <a:rPr lang="es-ES" sz="1600" b="0" i="0" strike="noStrike" cap="none" spc="0" baseline="0">
                <a:solidFill>
                  <a:srgbClr val="161616"/>
                </a:solidFill>
                <a:effectLst/>
                <a:latin typeface="Segoe UI"/>
                <a:ea typeface="Segoe UI"/>
                <a:cs typeface="Segoe UI"/>
              </a:rPr>
              <a:t> para una única clase posible.</a:t>
            </a:r>
          </a:p>
          <a:p>
            <a:pPr algn="l"/>
            <a:r>
              <a:rPr lang="es-ES" sz="1600" b="1" i="0" strike="noStrike" cap="none" spc="0" baseline="0">
                <a:solidFill>
                  <a:srgbClr val="161616"/>
                </a:solidFill>
                <a:effectLst/>
                <a:latin typeface="Segoe UI"/>
                <a:ea typeface="Segoe UI"/>
                <a:cs typeface="Segoe UI"/>
              </a:rPr>
              <a:t>Clasificación multiclase</a:t>
            </a:r>
          </a:p>
          <a:p>
            <a:pPr algn="l"/>
            <a:r>
              <a:rPr lang="es-ES" sz="1600" b="0" i="0" strike="noStrike" cap="none" spc="0" baseline="0">
                <a:solidFill>
                  <a:srgbClr val="161616"/>
                </a:solidFill>
                <a:effectLst/>
                <a:latin typeface="Segoe UI"/>
                <a:ea typeface="Segoe UI"/>
                <a:cs typeface="Segoe UI"/>
              </a:rPr>
              <a:t>La </a:t>
            </a:r>
            <a:r>
              <a:rPr lang="es-ES" sz="1600" b="0" i="1" strike="noStrike" cap="none" spc="0" baseline="0">
                <a:solidFill>
                  <a:srgbClr val="161616"/>
                </a:solidFill>
                <a:effectLst/>
                <a:latin typeface="Segoe UI"/>
                <a:ea typeface="Segoe UI"/>
                <a:cs typeface="Segoe UI"/>
              </a:rPr>
              <a:t>clasificación multiclase</a:t>
            </a:r>
            <a:r>
              <a:rPr lang="es-ES" sz="1600" b="0" i="0" strike="noStrike" cap="none" spc="0" baseline="0">
                <a:solidFill>
                  <a:srgbClr val="161616"/>
                </a:solidFill>
                <a:effectLst/>
                <a:latin typeface="Segoe UI"/>
                <a:ea typeface="Segoe UI"/>
                <a:cs typeface="Segoe UI"/>
              </a:rPr>
              <a:t> amplía la clasificación binaria para predecir una etiqueta que representa una de varias clases posibles.Por ejemplo,</a:t>
            </a:r>
          </a:p>
          <a:p>
            <a:pPr algn="l">
              <a:buFont typeface="Arial" panose="020B0604020202020204" pitchFamily="34" charset="0"/>
              <a:buChar char="•"/>
            </a:pPr>
            <a:r>
              <a:rPr lang="es-ES" sz="1600" b="0" i="0" strike="noStrike" cap="none" spc="0" baseline="0">
                <a:solidFill>
                  <a:srgbClr val="161616"/>
                </a:solidFill>
                <a:effectLst/>
                <a:latin typeface="Segoe UI"/>
                <a:ea typeface="Segoe UI"/>
                <a:cs typeface="Segoe UI"/>
              </a:rPr>
              <a:t>Las especies de pingüino (</a:t>
            </a:r>
            <a:r>
              <a:rPr lang="es-ES" sz="1600" b="0" i="1" strike="noStrike" cap="none" spc="0" baseline="0">
                <a:solidFill>
                  <a:srgbClr val="161616"/>
                </a:solidFill>
                <a:effectLst/>
                <a:latin typeface="Segoe UI"/>
                <a:ea typeface="Segoe UI"/>
                <a:cs typeface="Segoe UI"/>
              </a:rPr>
              <a:t>Adelie</a:t>
            </a:r>
            <a:r>
              <a:rPr lang="es-ES" sz="1600" b="0" i="0" strike="noStrike" cap="none" spc="0" baseline="0">
                <a:solidFill>
                  <a:srgbClr val="161616"/>
                </a:solidFill>
                <a:effectLst/>
                <a:latin typeface="Segoe UI"/>
                <a:ea typeface="Segoe UI"/>
                <a:cs typeface="Segoe UI"/>
              </a:rPr>
              <a:t>, </a:t>
            </a:r>
            <a:r>
              <a:rPr lang="es-ES" sz="1600" b="0" i="1" strike="noStrike" cap="none" spc="0" baseline="0">
                <a:solidFill>
                  <a:srgbClr val="161616"/>
                </a:solidFill>
                <a:effectLst/>
                <a:latin typeface="Segoe UI"/>
                <a:ea typeface="Segoe UI"/>
                <a:cs typeface="Segoe UI"/>
              </a:rPr>
              <a:t>Gentoo</a:t>
            </a:r>
            <a:r>
              <a:rPr lang="es-ES" sz="1600" b="0" i="0" strike="noStrike" cap="none" spc="0" baseline="0">
                <a:solidFill>
                  <a:srgbClr val="161616"/>
                </a:solidFill>
                <a:effectLst/>
                <a:latin typeface="Segoe UI"/>
                <a:ea typeface="Segoe UI"/>
                <a:cs typeface="Segoe UI"/>
              </a:rPr>
              <a:t> o </a:t>
            </a:r>
            <a:r>
              <a:rPr lang="es-ES" sz="1600" b="0" i="1" strike="noStrike" cap="none" spc="0" baseline="0">
                <a:solidFill>
                  <a:srgbClr val="161616"/>
                </a:solidFill>
                <a:effectLst/>
                <a:latin typeface="Segoe UI"/>
                <a:ea typeface="Segoe UI"/>
                <a:cs typeface="Segoe UI"/>
              </a:rPr>
              <a:t>Chinstrap</a:t>
            </a:r>
            <a:r>
              <a:rPr lang="es-ES" sz="1600" b="0" i="0" strike="noStrike" cap="none" spc="0" baseline="0">
                <a:solidFill>
                  <a:srgbClr val="161616"/>
                </a:solidFill>
                <a:effectLst/>
                <a:latin typeface="Segoe UI"/>
                <a:ea typeface="Segoe UI"/>
                <a:cs typeface="Segoe UI"/>
              </a:rPr>
              <a:t>) se basan en sus mediciones físicas.</a:t>
            </a:r>
          </a:p>
          <a:p>
            <a:pPr algn="l">
              <a:buFont typeface="Arial" panose="020B0604020202020204" pitchFamily="34" charset="0"/>
              <a:buChar char="•"/>
            </a:pPr>
            <a:r>
              <a:rPr lang="es-ES" sz="1600" b="0" i="0" strike="noStrike" cap="none" spc="0" baseline="0">
                <a:solidFill>
                  <a:srgbClr val="161616"/>
                </a:solidFill>
                <a:effectLst/>
                <a:latin typeface="Segoe UI"/>
                <a:ea typeface="Segoe UI"/>
                <a:cs typeface="Segoe UI"/>
              </a:rPr>
              <a:t>El género de una película (</a:t>
            </a:r>
            <a:r>
              <a:rPr lang="es-ES" sz="1600" b="0" i="1" strike="noStrike" cap="none" spc="0" baseline="0">
                <a:solidFill>
                  <a:srgbClr val="161616"/>
                </a:solidFill>
                <a:effectLst/>
                <a:latin typeface="Segoe UI"/>
                <a:ea typeface="Segoe UI"/>
                <a:cs typeface="Segoe UI"/>
              </a:rPr>
              <a:t>comedia</a:t>
            </a:r>
            <a:r>
              <a:rPr lang="es-ES" sz="1600" b="0" i="0" strike="noStrike" cap="none" spc="0" baseline="0">
                <a:solidFill>
                  <a:srgbClr val="161616"/>
                </a:solidFill>
                <a:effectLst/>
                <a:latin typeface="Segoe UI"/>
                <a:ea typeface="Segoe UI"/>
                <a:cs typeface="Segoe UI"/>
              </a:rPr>
              <a:t>, </a:t>
            </a:r>
            <a:r>
              <a:rPr lang="es-ES" sz="1600" b="0" i="1" strike="noStrike" cap="none" spc="0" baseline="0">
                <a:solidFill>
                  <a:srgbClr val="161616"/>
                </a:solidFill>
                <a:effectLst/>
                <a:latin typeface="Segoe UI"/>
                <a:ea typeface="Segoe UI"/>
                <a:cs typeface="Segoe UI"/>
              </a:rPr>
              <a:t>terror</a:t>
            </a:r>
            <a:r>
              <a:rPr lang="es-ES" sz="1600" b="0" i="0" strike="noStrike" cap="none" spc="0" baseline="0">
                <a:solidFill>
                  <a:srgbClr val="161616"/>
                </a:solidFill>
                <a:effectLst/>
                <a:latin typeface="Segoe UI"/>
                <a:ea typeface="Segoe UI"/>
                <a:cs typeface="Segoe UI"/>
              </a:rPr>
              <a:t>, </a:t>
            </a:r>
            <a:r>
              <a:rPr lang="es-ES" sz="1600" b="0" i="1" strike="noStrike" cap="none" spc="0" baseline="0">
                <a:solidFill>
                  <a:srgbClr val="161616"/>
                </a:solidFill>
                <a:effectLst/>
                <a:latin typeface="Segoe UI"/>
                <a:ea typeface="Segoe UI"/>
                <a:cs typeface="Segoe UI"/>
              </a:rPr>
              <a:t>romance</a:t>
            </a:r>
            <a:r>
              <a:rPr lang="es-ES" sz="1600" b="0" i="0" strike="noStrike" cap="none" spc="0" baseline="0">
                <a:solidFill>
                  <a:srgbClr val="161616"/>
                </a:solidFill>
                <a:effectLst/>
                <a:latin typeface="Segoe UI"/>
                <a:ea typeface="Segoe UI"/>
                <a:cs typeface="Segoe UI"/>
              </a:rPr>
              <a:t>, </a:t>
            </a:r>
            <a:r>
              <a:rPr lang="es-ES" sz="1600" b="0" i="1" strike="noStrike" cap="none" spc="0" baseline="0">
                <a:solidFill>
                  <a:srgbClr val="161616"/>
                </a:solidFill>
                <a:effectLst/>
                <a:latin typeface="Segoe UI"/>
                <a:ea typeface="Segoe UI"/>
                <a:cs typeface="Segoe UI"/>
              </a:rPr>
              <a:t>aventura</a:t>
            </a:r>
            <a:r>
              <a:rPr lang="es-ES" sz="1600" b="0" i="0" strike="noStrike" cap="none" spc="0" baseline="0">
                <a:solidFill>
                  <a:srgbClr val="161616"/>
                </a:solidFill>
                <a:effectLst/>
                <a:latin typeface="Segoe UI"/>
                <a:ea typeface="Segoe UI"/>
                <a:cs typeface="Segoe UI"/>
              </a:rPr>
              <a:t> o </a:t>
            </a:r>
            <a:r>
              <a:rPr lang="es-ES" sz="1600" b="0" i="1" strike="noStrike" cap="none" spc="0" baseline="0">
                <a:solidFill>
                  <a:srgbClr val="161616"/>
                </a:solidFill>
                <a:effectLst/>
                <a:latin typeface="Segoe UI"/>
                <a:ea typeface="Segoe UI"/>
                <a:cs typeface="Segoe UI"/>
              </a:rPr>
              <a:t>ciencia ficción</a:t>
            </a:r>
            <a:r>
              <a:rPr lang="es-ES" sz="1600" b="0" i="0" strike="noStrike" cap="none" spc="0" baseline="0">
                <a:solidFill>
                  <a:srgbClr val="161616"/>
                </a:solidFill>
                <a:effectLst/>
                <a:latin typeface="Segoe UI"/>
                <a:ea typeface="Segoe UI"/>
                <a:cs typeface="Segoe UI"/>
              </a:rPr>
              <a:t>) en función de su reparto, director y presupuesto.</a:t>
            </a:r>
          </a:p>
          <a:p>
            <a:pPr algn="l"/>
            <a:r>
              <a:rPr lang="es-ES" sz="1600" b="0" i="0" strike="noStrike" cap="none" spc="0" baseline="0">
                <a:solidFill>
                  <a:srgbClr val="161616"/>
                </a:solidFill>
                <a:effectLst/>
                <a:latin typeface="Segoe UI"/>
                <a:ea typeface="Segoe UI"/>
                <a:cs typeface="Segoe UI"/>
              </a:rPr>
              <a:t>En la mayoría de los escenarios que implican un conjunto conocido de varias clases, la clasificación multiclase se usa para predecir etiquetas mutuamente excluyentes.Por ejemplo, un pingüino no puede ser a la vez </a:t>
            </a:r>
            <a:r>
              <a:rPr lang="es-ES" sz="1600" b="0" i="1" strike="noStrike" cap="none" spc="0" baseline="0">
                <a:solidFill>
                  <a:srgbClr val="161616"/>
                </a:solidFill>
                <a:effectLst/>
                <a:latin typeface="Segoe UI"/>
                <a:ea typeface="Segoe UI"/>
                <a:cs typeface="Segoe UI"/>
              </a:rPr>
              <a:t>Gentoo</a:t>
            </a:r>
            <a:r>
              <a:rPr lang="es-ES" sz="1600" b="0" i="0" strike="noStrike" cap="none" spc="0" baseline="0">
                <a:solidFill>
                  <a:srgbClr val="161616"/>
                </a:solidFill>
                <a:effectLst/>
                <a:latin typeface="Segoe UI"/>
                <a:ea typeface="Segoe UI"/>
                <a:cs typeface="Segoe UI"/>
              </a:rPr>
              <a:t> y </a:t>
            </a:r>
            <a:r>
              <a:rPr lang="es-ES" sz="1600" b="0" i="1" strike="noStrike" cap="none" spc="0" baseline="0">
                <a:solidFill>
                  <a:srgbClr val="161616"/>
                </a:solidFill>
                <a:effectLst/>
                <a:latin typeface="Segoe UI"/>
                <a:ea typeface="Segoe UI"/>
                <a:cs typeface="Segoe UI"/>
              </a:rPr>
              <a:t>Adelie</a:t>
            </a:r>
            <a:r>
              <a:rPr lang="es-ES" sz="1600" b="0" i="0" strike="noStrike" cap="none" spc="0" baseline="0">
                <a:solidFill>
                  <a:srgbClr val="161616"/>
                </a:solidFill>
                <a:effectLst/>
                <a:latin typeface="Segoe UI"/>
                <a:ea typeface="Segoe UI"/>
                <a:cs typeface="Segoe UI"/>
              </a:rPr>
              <a:t>.Sin embargo, también hay algunos algoritmos que puede usar para entrenar modelos de clasificación </a:t>
            </a:r>
            <a:r>
              <a:rPr lang="es-ES" sz="1600" b="0" i="1" strike="noStrike" cap="none" spc="0" baseline="0">
                <a:solidFill>
                  <a:srgbClr val="161616"/>
                </a:solidFill>
                <a:effectLst/>
                <a:latin typeface="Segoe UI"/>
                <a:ea typeface="Segoe UI"/>
                <a:cs typeface="Segoe UI"/>
              </a:rPr>
              <a:t>multietiqueta</a:t>
            </a:r>
            <a:r>
              <a:rPr lang="es-ES" sz="1600" b="0" i="0" strike="noStrike" cap="none" spc="0" baseline="0">
                <a:solidFill>
                  <a:srgbClr val="161616"/>
                </a:solidFill>
                <a:effectLst/>
                <a:latin typeface="Segoe UI"/>
                <a:ea typeface="Segoe UI"/>
                <a:cs typeface="Segoe UI"/>
              </a:rPr>
              <a:t>, en los que puede haber más de una etiqueta válida para una sola observación.Por ejemplo, una película podría clasificarse como </a:t>
            </a:r>
            <a:r>
              <a:rPr lang="es-ES" sz="1600" b="0" i="1" strike="noStrike" cap="none" spc="0" baseline="0">
                <a:solidFill>
                  <a:srgbClr val="161616"/>
                </a:solidFill>
                <a:effectLst/>
                <a:latin typeface="Segoe UI"/>
                <a:ea typeface="Segoe UI"/>
                <a:cs typeface="Segoe UI"/>
              </a:rPr>
              <a:t>ciencia ficción</a:t>
            </a:r>
            <a:r>
              <a:rPr lang="es-ES" sz="1600" b="0" i="0" strike="noStrike" cap="none" spc="0" baseline="0">
                <a:solidFill>
                  <a:srgbClr val="161616"/>
                </a:solidFill>
                <a:effectLst/>
                <a:latin typeface="Segoe UI"/>
                <a:ea typeface="Segoe UI"/>
                <a:cs typeface="Segoe UI"/>
              </a:rPr>
              <a:t> y </a:t>
            </a:r>
            <a:r>
              <a:rPr lang="es-ES" sz="1600" b="0" i="1" strike="noStrike" cap="none" spc="0" baseline="0">
                <a:solidFill>
                  <a:srgbClr val="161616"/>
                </a:solidFill>
                <a:effectLst/>
                <a:latin typeface="Segoe UI"/>
                <a:ea typeface="Segoe UI"/>
                <a:cs typeface="Segoe UI"/>
              </a:rPr>
              <a:t>comedia</a:t>
            </a:r>
            <a:r>
              <a:rPr lang="es-ES" sz="1600" b="0" i="0" strike="noStrike" cap="none" spc="0" baseline="0">
                <a:solidFill>
                  <a:srgbClr val="161616"/>
                </a:solidFill>
                <a:effectLst/>
                <a:latin typeface="Segoe UI"/>
                <a:ea typeface="Segoe UI"/>
                <a:cs typeface="Segoe UI"/>
              </a:rPr>
              <a:t>.</a:t>
            </a:r>
          </a:p>
          <a:p>
            <a:pPr algn="l"/>
            <a:r>
              <a:rPr lang="es-ES" sz="1600" b="1" i="0" strike="noStrike" cap="none" spc="0" baseline="0">
                <a:solidFill>
                  <a:srgbClr val="161616"/>
                </a:solidFill>
                <a:effectLst/>
                <a:latin typeface="Segoe UI"/>
                <a:ea typeface="Segoe UI"/>
                <a:cs typeface="Segoe UI"/>
              </a:rPr>
              <a:t>Aprendizaje automático no supervisado</a:t>
            </a:r>
          </a:p>
          <a:p>
            <a:pPr algn="l"/>
            <a:r>
              <a:rPr lang="es-ES" sz="1600" b="0" i="0" strike="noStrike" cap="none" spc="0" baseline="0">
                <a:solidFill>
                  <a:srgbClr val="161616"/>
                </a:solidFill>
                <a:effectLst/>
                <a:latin typeface="Segoe UI"/>
                <a:ea typeface="Segoe UI"/>
                <a:cs typeface="Segoe UI"/>
              </a:rPr>
              <a:t>El aprendizaje automático </a:t>
            </a:r>
            <a:r>
              <a:rPr lang="es-ES" sz="1600" b="0" i="1" strike="noStrike" cap="none" spc="0" baseline="0">
                <a:solidFill>
                  <a:srgbClr val="161616"/>
                </a:solidFill>
                <a:effectLst/>
                <a:latin typeface="Segoe UI"/>
                <a:ea typeface="Segoe UI"/>
                <a:cs typeface="Segoe UI"/>
              </a:rPr>
              <a:t>no supervisado</a:t>
            </a:r>
            <a:r>
              <a:rPr lang="es-ES" sz="1600" b="0" i="0" strike="noStrike" cap="none" spc="0" baseline="0">
                <a:solidFill>
                  <a:srgbClr val="161616"/>
                </a:solidFill>
                <a:effectLst/>
                <a:latin typeface="Segoe UI"/>
                <a:ea typeface="Segoe UI"/>
                <a:cs typeface="Segoe UI"/>
              </a:rPr>
              <a:t> implica entrenar modelos mediante datos que solo constan de valores de </a:t>
            </a:r>
            <a:r>
              <a:rPr lang="es-ES" sz="1600" b="0" i="1" strike="noStrike" cap="none" spc="0" baseline="0">
                <a:solidFill>
                  <a:srgbClr val="161616"/>
                </a:solidFill>
                <a:effectLst/>
                <a:latin typeface="Segoe UI"/>
                <a:ea typeface="Segoe UI"/>
                <a:cs typeface="Segoe UI"/>
              </a:rPr>
              <a:t>características</a:t>
            </a:r>
            <a:r>
              <a:rPr lang="es-ES" sz="1600" b="0" i="0" strike="noStrike" cap="none" spc="0" baseline="0">
                <a:solidFill>
                  <a:srgbClr val="161616"/>
                </a:solidFill>
                <a:effectLst/>
                <a:latin typeface="Segoe UI"/>
                <a:ea typeface="Segoe UI"/>
                <a:cs typeface="Segoe UI"/>
              </a:rPr>
              <a:t> sin etiquetas conocidas.Los algoritmos de aprendizaje automático no supervisado determinan las relaciones entre las características de las observaciones de los datos de entrenamiento.</a:t>
            </a:r>
          </a:p>
          <a:p>
            <a:pPr algn="l"/>
            <a:r>
              <a:rPr lang="es-ES" sz="1600" b="1" i="0" strike="noStrike" cap="none" spc="0" baseline="0">
                <a:solidFill>
                  <a:srgbClr val="161616"/>
                </a:solidFill>
                <a:effectLst/>
                <a:latin typeface="Segoe UI"/>
                <a:ea typeface="Segoe UI"/>
                <a:cs typeface="Segoe UI"/>
              </a:rPr>
              <a:t>Clustering</a:t>
            </a:r>
          </a:p>
          <a:p>
            <a:pPr algn="l"/>
            <a:r>
              <a:rPr lang="es-ES" sz="1600" b="0" i="0" strike="noStrike" cap="none" spc="0" baseline="0">
                <a:solidFill>
                  <a:srgbClr val="161616"/>
                </a:solidFill>
                <a:effectLst/>
                <a:latin typeface="Segoe UI"/>
                <a:ea typeface="Segoe UI"/>
                <a:cs typeface="Segoe UI"/>
              </a:rPr>
              <a:t>La forma más común de aprendizaje automático no supervisado es la </a:t>
            </a:r>
            <a:r>
              <a:rPr lang="es-ES" sz="1600" b="0" i="1" strike="noStrike" cap="none" spc="0" baseline="0">
                <a:solidFill>
                  <a:srgbClr val="161616"/>
                </a:solidFill>
                <a:effectLst/>
                <a:latin typeface="Segoe UI"/>
                <a:ea typeface="Segoe UI"/>
                <a:cs typeface="Segoe UI"/>
              </a:rPr>
              <a:t>agrupación en clústeres</a:t>
            </a:r>
            <a:r>
              <a:rPr lang="es-ES" sz="1600" b="0" i="0" strike="noStrike" cap="none" spc="0" baseline="0">
                <a:solidFill>
                  <a:srgbClr val="161616"/>
                </a:solidFill>
                <a:effectLst/>
                <a:latin typeface="Segoe UI"/>
                <a:ea typeface="Segoe UI"/>
                <a:cs typeface="Segoe UI"/>
              </a:rPr>
              <a:t>.Un algoritmo de agrupación en clústeres identifica similitudes entre observaciones en función de sus características y las agrupa en clústeres discretos.Por ejemplo:</a:t>
            </a:r>
          </a:p>
          <a:p>
            <a:pPr algn="l">
              <a:buFont typeface="Arial" panose="020B0604020202020204" pitchFamily="34" charset="0"/>
              <a:buChar char="•"/>
            </a:pPr>
            <a:r>
              <a:rPr lang="es-ES" sz="1600" b="0" i="0" strike="noStrike" cap="none" spc="0" baseline="0">
                <a:solidFill>
                  <a:srgbClr val="161616"/>
                </a:solidFill>
                <a:effectLst/>
                <a:latin typeface="Segoe UI"/>
                <a:ea typeface="Segoe UI"/>
                <a:cs typeface="Segoe UI"/>
              </a:rPr>
              <a:t>Agrupa flores similares en función de su tamaño, número de hojas y número de pétalos.</a:t>
            </a:r>
          </a:p>
          <a:p>
            <a:pPr algn="l">
              <a:buFont typeface="Arial" panose="020B0604020202020204" pitchFamily="34" charset="0"/>
              <a:buChar char="•"/>
            </a:pPr>
            <a:r>
              <a:rPr lang="es-ES" sz="1600" b="0" i="0" strike="noStrike" cap="none" spc="0" baseline="0">
                <a:solidFill>
                  <a:srgbClr val="161616"/>
                </a:solidFill>
                <a:effectLst/>
                <a:latin typeface="Segoe UI"/>
                <a:ea typeface="Segoe UI"/>
                <a:cs typeface="Segoe UI"/>
              </a:rPr>
              <a:t>Identificar grupos de clientes similares en función de los atributos demográficos y el comportamiento de compra.</a:t>
            </a:r>
          </a:p>
          <a:p>
            <a:pPr algn="l"/>
            <a:r>
              <a:rPr lang="es-ES" sz="1600" b="0" i="0" strike="noStrike" cap="none" spc="0" baseline="0">
                <a:solidFill>
                  <a:srgbClr val="161616"/>
                </a:solidFill>
                <a:effectLst/>
                <a:latin typeface="Segoe UI"/>
                <a:ea typeface="Segoe UI"/>
                <a:cs typeface="Segoe UI"/>
              </a:rPr>
              <a:t>En cierto modo, la agrupación en clústeres es similar a la clasificación multiclase, ya que clasifica las observaciones en grupos discretos.La diferencia es que cuando se utiliza la clasificación, ya se conocen las clases a las que pertenecen las observaciones de los datos de entrenamiento; por lo tanto, el algoritmo funciona determinando la relación entre las características y la etiqueta de clasificación conocida.En la agrupación en clústeres, no hay una etiqueta de clúster previamente conocida y el algoritmo agrupa las observaciones de datos basándose exclusivamente en la similitud de las características.</a:t>
            </a:r>
          </a:p>
          <a:p>
            <a:pPr algn="l"/>
            <a:r>
              <a:rPr lang="es-ES" sz="1600" b="0" i="0" strike="noStrike" cap="none" spc="0" baseline="0">
                <a:solidFill>
                  <a:srgbClr val="161616"/>
                </a:solidFill>
                <a:effectLst/>
                <a:latin typeface="Segoe UI"/>
                <a:ea typeface="Segoe UI"/>
                <a:cs typeface="Segoe UI"/>
              </a:rPr>
              <a:t>En algunos casos, la agrupación en clústeres se usa para determinar el conjunto de clases que existen antes de entrenar un modelo de clasificación.Por ejemplo, puede usar la agrupación en clústeres para segmentar a sus clientes en grupos y, a continuación, analizar esos grupos para identificar y clasificar las diferentes clases de clientes (</a:t>
            </a:r>
            <a:r>
              <a:rPr lang="es-ES" sz="1600" b="0" i="1" strike="noStrike" cap="none" spc="0" baseline="0">
                <a:solidFill>
                  <a:srgbClr val="161616"/>
                </a:solidFill>
                <a:effectLst/>
                <a:latin typeface="Segoe UI"/>
                <a:ea typeface="Segoe UI"/>
                <a:cs typeface="Segoe UI"/>
              </a:rPr>
              <a:t>alto valor: bajo volumen</a:t>
            </a:r>
            <a:r>
              <a:rPr lang="es-ES" sz="1600" b="0" i="0" strike="noStrike" cap="none" spc="0" baseline="0">
                <a:solidFill>
                  <a:srgbClr val="161616"/>
                </a:solidFill>
                <a:effectLst/>
                <a:latin typeface="Segoe UI"/>
                <a:ea typeface="Segoe UI"/>
                <a:cs typeface="Segoe UI"/>
              </a:rPr>
              <a:t>, </a:t>
            </a:r>
            <a:r>
              <a:rPr lang="es-ES" sz="1600" b="0" i="1" strike="noStrike" cap="none" spc="0" baseline="0">
                <a:solidFill>
                  <a:srgbClr val="161616"/>
                </a:solidFill>
                <a:effectLst/>
                <a:latin typeface="Segoe UI"/>
                <a:ea typeface="Segoe UI"/>
                <a:cs typeface="Segoe UI"/>
              </a:rPr>
              <a:t>pequeño comprador frecuente</a:t>
            </a:r>
            <a:r>
              <a:rPr lang="es-ES" sz="1600" b="0" i="0" strike="noStrike" cap="none" spc="0" baseline="0">
                <a:solidFill>
                  <a:srgbClr val="161616"/>
                </a:solidFill>
                <a:effectLst/>
                <a:latin typeface="Segoe UI"/>
                <a:ea typeface="Segoe UI"/>
                <a:cs typeface="Segoe UI"/>
              </a:rPr>
              <a:t>, etc.).A continuación, podría utilizar sus categorizaciones para etiquetar las observaciones en sus resultados de agrupación en clústeres y utilizar los datos etiquetados para entrenar un modelo de clasificación que prediga a qué categoría de cliente podría pertenecer un nuevo cliente.</a:t>
            </a:r>
          </a:p>
          <a:p>
            <a:pPr algn="l"/>
            <a:endParaRPr lang="en-US" sz="1600" b="0" i="0">
              <a:solidFill>
                <a:srgbClr val="161616"/>
              </a:solidFill>
              <a:effectLst/>
              <a:latin typeface="Segoe UI" panose="020B0502040204020203" pitchFamily="34" charset="0"/>
              <a:cs typeface="Segoe UI Light"/>
            </a:endParaRPr>
          </a:p>
          <a:p>
            <a:pPr algn="l"/>
            <a:r>
              <a:rPr lang="es-ES" sz="1600" b="0" i="0" strike="noStrike" cap="none" spc="0" baseline="0">
                <a:solidFill>
                  <a:srgbClr val="161616"/>
                </a:solidFill>
                <a:effectLst/>
                <a:latin typeface="Segoe UI"/>
                <a:ea typeface="Segoe UI"/>
                <a:cs typeface="Segoe UI"/>
              </a:rPr>
              <a:t>Cómo se relaciona con x e y de la diapositiva anterior:</a:t>
            </a:r>
            <a:endParaRPr lang="en-US" sz="850" b="0" i="0">
              <a:solidFill>
                <a:schemeClr val="tx1"/>
              </a:solidFill>
              <a:effectLst/>
              <a:latin typeface="Segoe UI Light"/>
              <a:cs typeface="Segoe UI Light"/>
            </a:endParaRPr>
          </a:p>
          <a:p>
            <a:pPr marL="742950" lvl="1" indent="-285750" algn="l">
              <a:buFont typeface="+mj-lt"/>
              <a:buAutoNum type="arabicPeriod"/>
            </a:pPr>
            <a:r>
              <a:rPr lang="es-ES" sz="882" b="0" i="0" strike="noStrike" cap="none" spc="0" baseline="0">
                <a:solidFill>
                  <a:srgbClr val="161616"/>
                </a:solidFill>
                <a:effectLst/>
                <a:latin typeface="Segoe UI"/>
                <a:ea typeface="Segoe UI"/>
                <a:cs typeface="Segoe UI"/>
              </a:rPr>
              <a:t>En el escenario de ventas de helados, nuestro objetivo es entrenar un modelo que pueda predecir el número de ventas de helados en función del tiempo.Las medidas meteorológicas del día (temperatura, lluvia, velocidad del viento, etc.) serían las </a:t>
            </a:r>
            <a:r>
              <a:rPr lang="es-ES" sz="882" b="0" i="1" strike="noStrike" cap="none" spc="0" baseline="0">
                <a:solidFill>
                  <a:srgbClr val="161616"/>
                </a:solidFill>
                <a:effectLst/>
                <a:latin typeface="Segoe UI"/>
                <a:ea typeface="Segoe UI"/>
                <a:cs typeface="Segoe UI"/>
              </a:rPr>
              <a:t>características</a:t>
            </a:r>
            <a:r>
              <a:rPr lang="es-ES" sz="882" b="0" i="0" strike="noStrike" cap="none" spc="0" baseline="0">
                <a:solidFill>
                  <a:srgbClr val="161616"/>
                </a:solidFill>
                <a:effectLst/>
                <a:latin typeface="Segoe UI"/>
                <a:ea typeface="Segoe UI"/>
                <a:cs typeface="Segoe UI"/>
              </a:rPr>
              <a:t> (</a:t>
            </a:r>
            <a:r>
              <a:rPr lang="es-ES" sz="882" b="1" i="1" strike="noStrike" cap="none" spc="0" baseline="0">
                <a:solidFill>
                  <a:srgbClr val="161616"/>
                </a:solidFill>
                <a:effectLst/>
                <a:latin typeface="Segoe UI"/>
                <a:ea typeface="Segoe UI"/>
                <a:cs typeface="Segoe UI"/>
              </a:rPr>
              <a:t>x</a:t>
            </a:r>
            <a:r>
              <a:rPr lang="es-ES" sz="882" b="0" i="0" strike="noStrike" cap="none" spc="0" baseline="0">
                <a:solidFill>
                  <a:srgbClr val="161616"/>
                </a:solidFill>
                <a:effectLst/>
                <a:latin typeface="Segoe UI"/>
                <a:ea typeface="Segoe UI"/>
                <a:cs typeface="Segoe UI"/>
              </a:rPr>
              <a:t>) y el número de helados vendidos en cada día sería la </a:t>
            </a:r>
            <a:r>
              <a:rPr lang="es-ES" sz="882" b="0" i="1" strike="noStrike" cap="none" spc="0" baseline="0">
                <a:solidFill>
                  <a:srgbClr val="161616"/>
                </a:solidFill>
                <a:effectLst/>
                <a:latin typeface="Segoe UI"/>
                <a:ea typeface="Segoe UI"/>
                <a:cs typeface="Segoe UI"/>
              </a:rPr>
              <a:t>etiqueta</a:t>
            </a:r>
            <a:r>
              <a:rPr lang="es-ES" sz="882" b="0" i="0" strike="noStrike" cap="none" spc="0" baseline="0">
                <a:solidFill>
                  <a:srgbClr val="161616"/>
                </a:solidFill>
                <a:effectLst/>
                <a:latin typeface="Segoe UI"/>
                <a:ea typeface="Segoe UI"/>
                <a:cs typeface="Segoe UI"/>
              </a:rPr>
              <a:t> (</a:t>
            </a:r>
            <a:r>
              <a:rPr lang="es-ES" sz="882" b="1" i="1" strike="noStrike" cap="none" spc="0" baseline="0">
                <a:solidFill>
                  <a:srgbClr val="161616"/>
                </a:solidFill>
                <a:effectLst/>
                <a:latin typeface="Segoe UI"/>
                <a:ea typeface="Segoe UI"/>
                <a:cs typeface="Segoe UI"/>
              </a:rPr>
              <a:t>y</a:t>
            </a:r>
            <a:r>
              <a:rPr lang="es-ES" sz="882" b="0" i="0" strike="noStrike" cap="none" spc="0" baseline="0">
                <a:solidFill>
                  <a:srgbClr val="161616"/>
                </a:solidFill>
                <a:effectLst/>
                <a:latin typeface="Segoe UI"/>
                <a:ea typeface="Segoe UI"/>
                <a:cs typeface="Segoe UI"/>
              </a:rPr>
              <a:t>).</a:t>
            </a:r>
          </a:p>
          <a:p>
            <a:pPr marL="742950" lvl="1" indent="-285750" algn="l">
              <a:buFont typeface="+mj-lt"/>
              <a:buAutoNum type="arabicPeriod"/>
            </a:pPr>
            <a:r>
              <a:rPr lang="es-ES" sz="882" b="0" i="0" strike="noStrike" cap="none" spc="0" baseline="0">
                <a:solidFill>
                  <a:srgbClr val="161616"/>
                </a:solidFill>
                <a:effectLst/>
                <a:latin typeface="Segoe UI"/>
                <a:ea typeface="Segoe UI"/>
                <a:cs typeface="Segoe UI"/>
              </a:rPr>
              <a:t>En el escenario médico, el objetivo es predecir si un paciente está o no en riesgo de diabetes en función de sus mediciones clínicas.Las medidas del paciente (peso, nivel de glucosa en sangre, etc.) son las </a:t>
            </a:r>
            <a:r>
              <a:rPr lang="es-ES" sz="882" b="0" i="1" strike="noStrike" cap="none" spc="0" baseline="0">
                <a:solidFill>
                  <a:srgbClr val="161616"/>
                </a:solidFill>
                <a:effectLst/>
                <a:latin typeface="Segoe UI"/>
                <a:ea typeface="Segoe UI"/>
                <a:cs typeface="Segoe UI"/>
              </a:rPr>
              <a:t>características</a:t>
            </a:r>
            <a:r>
              <a:rPr lang="es-ES" sz="882" b="0" i="0" strike="noStrike" cap="none" spc="0" baseline="0">
                <a:solidFill>
                  <a:srgbClr val="161616"/>
                </a:solidFill>
                <a:effectLst/>
                <a:latin typeface="Segoe UI"/>
                <a:ea typeface="Segoe UI"/>
                <a:cs typeface="Segoe UI"/>
              </a:rPr>
              <a:t> (</a:t>
            </a:r>
            <a:r>
              <a:rPr lang="es-ES" sz="882" b="1" i="1" strike="noStrike" cap="none" spc="0" baseline="0">
                <a:solidFill>
                  <a:srgbClr val="161616"/>
                </a:solidFill>
                <a:effectLst/>
                <a:latin typeface="Segoe UI"/>
                <a:ea typeface="Segoe UI"/>
                <a:cs typeface="Segoe UI"/>
              </a:rPr>
              <a:t>x</a:t>
            </a:r>
            <a:r>
              <a:rPr lang="es-ES" sz="882" b="0" i="0" strike="noStrike" cap="none" spc="0" baseline="0">
                <a:solidFill>
                  <a:srgbClr val="161616"/>
                </a:solidFill>
                <a:effectLst/>
                <a:latin typeface="Segoe UI"/>
                <a:ea typeface="Segoe UI"/>
                <a:cs typeface="Segoe UI"/>
              </a:rPr>
              <a:t>) y la probabilidad de diabetes (por ejemplo, </a:t>
            </a:r>
            <a:r>
              <a:rPr lang="es-ES" sz="882" b="0" i="1" strike="noStrike" cap="none" spc="0" baseline="0">
                <a:solidFill>
                  <a:srgbClr val="161616"/>
                </a:solidFill>
                <a:effectLst/>
                <a:latin typeface="Segoe UI"/>
                <a:ea typeface="Segoe UI"/>
                <a:cs typeface="Segoe UI"/>
              </a:rPr>
              <a:t>1</a:t>
            </a:r>
            <a:r>
              <a:rPr lang="es-ES" sz="882" b="0" i="0" strike="noStrike" cap="none" spc="0" baseline="0">
                <a:solidFill>
                  <a:srgbClr val="161616"/>
                </a:solidFill>
                <a:effectLst/>
                <a:latin typeface="Segoe UI"/>
                <a:ea typeface="Segoe UI"/>
                <a:cs typeface="Segoe UI"/>
              </a:rPr>
              <a:t> para riesgo, </a:t>
            </a:r>
            <a:r>
              <a:rPr lang="es-ES" sz="882" b="0" i="1" strike="noStrike" cap="none" spc="0" baseline="0">
                <a:solidFill>
                  <a:srgbClr val="161616"/>
                </a:solidFill>
                <a:effectLst/>
                <a:latin typeface="Segoe UI"/>
                <a:ea typeface="Segoe UI"/>
                <a:cs typeface="Segoe UI"/>
              </a:rPr>
              <a:t>0</a:t>
            </a:r>
            <a:r>
              <a:rPr lang="es-ES" sz="882" b="0" i="0" strike="noStrike" cap="none" spc="0" baseline="0">
                <a:solidFill>
                  <a:srgbClr val="161616"/>
                </a:solidFill>
                <a:effectLst/>
                <a:latin typeface="Segoe UI"/>
                <a:ea typeface="Segoe UI"/>
                <a:cs typeface="Segoe UI"/>
              </a:rPr>
              <a:t> para no riesgo) es la </a:t>
            </a:r>
            <a:r>
              <a:rPr lang="es-ES" sz="882" b="0" i="1" strike="noStrike" cap="none" spc="0" baseline="0">
                <a:solidFill>
                  <a:srgbClr val="161616"/>
                </a:solidFill>
                <a:effectLst/>
                <a:latin typeface="Segoe UI"/>
                <a:ea typeface="Segoe UI"/>
                <a:cs typeface="Segoe UI"/>
              </a:rPr>
              <a:t>etiqueta</a:t>
            </a:r>
            <a:r>
              <a:rPr lang="es-ES" sz="882" b="0" i="0" strike="noStrike" cap="none" spc="0" baseline="0">
                <a:solidFill>
                  <a:srgbClr val="161616"/>
                </a:solidFill>
                <a:effectLst/>
                <a:latin typeface="Segoe UI"/>
                <a:ea typeface="Segoe UI"/>
                <a:cs typeface="Segoe UI"/>
              </a:rPr>
              <a:t> (</a:t>
            </a:r>
            <a:r>
              <a:rPr lang="es-ES" sz="882" b="1" i="1" strike="noStrike" cap="none" spc="0" baseline="0">
                <a:solidFill>
                  <a:srgbClr val="161616"/>
                </a:solidFill>
                <a:effectLst/>
                <a:latin typeface="Segoe UI"/>
                <a:ea typeface="Segoe UI"/>
                <a:cs typeface="Segoe UI"/>
              </a:rPr>
              <a:t>y</a:t>
            </a:r>
            <a:r>
              <a:rPr lang="es-ES" sz="882" b="0" i="0" strike="noStrike" cap="none" spc="0" baseline="0">
                <a:solidFill>
                  <a:srgbClr val="161616"/>
                </a:solidFill>
                <a:effectLst/>
                <a:latin typeface="Segoe UI"/>
                <a:ea typeface="Segoe UI"/>
                <a:cs typeface="Segoe UI"/>
              </a:rPr>
              <a:t>).</a:t>
            </a:r>
          </a:p>
          <a:p>
            <a:pPr marL="742950" lvl="1" indent="-285750" algn="l">
              <a:buFont typeface="+mj-lt"/>
              <a:buAutoNum type="arabicPeriod"/>
            </a:pPr>
            <a:r>
              <a:rPr lang="es-ES" sz="882" b="0" i="0" strike="noStrike" cap="none" spc="0" baseline="0">
                <a:solidFill>
                  <a:srgbClr val="161616"/>
                </a:solidFill>
                <a:effectLst/>
                <a:latin typeface="Segoe UI"/>
                <a:ea typeface="Segoe UI"/>
                <a:cs typeface="Segoe UI"/>
              </a:rPr>
              <a:t>En el escenario de la investigación en la Antártida, queremos predecir la especie de un pingüino basándonos en sus atributos físicos.Las medidas clave del pingüino (longitud de sus aletas, anchura de su pico, etc.) son las </a:t>
            </a:r>
            <a:r>
              <a:rPr lang="es-ES" sz="882" b="0" i="1" strike="noStrike" cap="none" spc="0" baseline="0">
                <a:solidFill>
                  <a:srgbClr val="161616"/>
                </a:solidFill>
                <a:effectLst/>
                <a:latin typeface="Segoe UI"/>
                <a:ea typeface="Segoe UI"/>
                <a:cs typeface="Segoe UI"/>
              </a:rPr>
              <a:t>características</a:t>
            </a:r>
            <a:r>
              <a:rPr lang="es-ES" sz="882" b="0" i="0" strike="noStrike" cap="none" spc="0" baseline="0">
                <a:solidFill>
                  <a:srgbClr val="161616"/>
                </a:solidFill>
                <a:effectLst/>
                <a:latin typeface="Segoe UI"/>
                <a:ea typeface="Segoe UI"/>
                <a:cs typeface="Segoe UI"/>
              </a:rPr>
              <a:t> (</a:t>
            </a:r>
            <a:r>
              <a:rPr lang="es-ES" sz="882" b="1" i="1" strike="noStrike" cap="none" spc="0" baseline="0">
                <a:solidFill>
                  <a:srgbClr val="161616"/>
                </a:solidFill>
                <a:effectLst/>
                <a:latin typeface="Segoe UI"/>
                <a:ea typeface="Segoe UI"/>
                <a:cs typeface="Segoe UI"/>
              </a:rPr>
              <a:t>x</a:t>
            </a:r>
            <a:r>
              <a:rPr lang="es-ES" sz="882" b="0" i="0" strike="noStrike" cap="none" spc="0" baseline="0">
                <a:solidFill>
                  <a:srgbClr val="161616"/>
                </a:solidFill>
                <a:effectLst/>
                <a:latin typeface="Segoe UI"/>
                <a:ea typeface="Segoe UI"/>
                <a:cs typeface="Segoe UI"/>
              </a:rPr>
              <a:t>), y la especie (por ejemplo, </a:t>
            </a:r>
            <a:r>
              <a:rPr lang="es-ES" sz="882" b="0" i="1" strike="noStrike" cap="none" spc="0" baseline="0">
                <a:solidFill>
                  <a:srgbClr val="161616"/>
                </a:solidFill>
                <a:effectLst/>
                <a:latin typeface="Segoe UI"/>
                <a:ea typeface="Segoe UI"/>
                <a:cs typeface="Segoe UI"/>
              </a:rPr>
              <a:t>0</a:t>
            </a:r>
            <a:r>
              <a:rPr lang="es-ES" sz="882" b="0" i="0" strike="noStrike" cap="none" spc="0" baseline="0">
                <a:solidFill>
                  <a:srgbClr val="161616"/>
                </a:solidFill>
                <a:effectLst/>
                <a:latin typeface="Segoe UI"/>
                <a:ea typeface="Segoe UI"/>
                <a:cs typeface="Segoe UI"/>
              </a:rPr>
              <a:t> para Adelie, </a:t>
            </a:r>
            <a:r>
              <a:rPr lang="es-ES" sz="882" b="0" i="1" strike="noStrike" cap="none" spc="0" baseline="0">
                <a:solidFill>
                  <a:srgbClr val="161616"/>
                </a:solidFill>
                <a:effectLst/>
                <a:latin typeface="Segoe UI"/>
                <a:ea typeface="Segoe UI"/>
                <a:cs typeface="Segoe UI"/>
              </a:rPr>
              <a:t>1</a:t>
            </a:r>
            <a:r>
              <a:rPr lang="es-ES" sz="882" b="0" i="0" strike="noStrike" cap="none" spc="0" baseline="0">
                <a:solidFill>
                  <a:srgbClr val="161616"/>
                </a:solidFill>
                <a:effectLst/>
                <a:latin typeface="Segoe UI"/>
                <a:ea typeface="Segoe UI"/>
                <a:cs typeface="Segoe UI"/>
              </a:rPr>
              <a:t> para Gentoo, o </a:t>
            </a:r>
            <a:r>
              <a:rPr lang="es-ES" sz="882" b="0" i="1" strike="noStrike" cap="none" spc="0" baseline="0">
                <a:solidFill>
                  <a:srgbClr val="161616"/>
                </a:solidFill>
                <a:effectLst/>
                <a:latin typeface="Segoe UI"/>
                <a:ea typeface="Segoe UI"/>
                <a:cs typeface="Segoe UI"/>
              </a:rPr>
              <a:t>2</a:t>
            </a:r>
            <a:r>
              <a:rPr lang="es-ES" sz="882" b="0" i="0" strike="noStrike" cap="none" spc="0" baseline="0">
                <a:solidFill>
                  <a:srgbClr val="161616"/>
                </a:solidFill>
                <a:effectLst/>
                <a:latin typeface="Segoe UI"/>
                <a:ea typeface="Segoe UI"/>
                <a:cs typeface="Segoe UI"/>
              </a:rPr>
              <a:t> para Chinstrap) es la </a:t>
            </a:r>
            <a:r>
              <a:rPr lang="es-ES" sz="882" b="0" i="1" strike="noStrike" cap="none" spc="0" baseline="0">
                <a:solidFill>
                  <a:srgbClr val="161616"/>
                </a:solidFill>
                <a:effectLst/>
                <a:latin typeface="Segoe UI"/>
                <a:ea typeface="Segoe UI"/>
                <a:cs typeface="Segoe UI"/>
              </a:rPr>
              <a:t>etiqueta</a:t>
            </a:r>
            <a:r>
              <a:rPr lang="es-ES" sz="882" b="0" i="0" strike="noStrike" cap="none" spc="0" baseline="0">
                <a:solidFill>
                  <a:srgbClr val="161616"/>
                </a:solidFill>
                <a:effectLst/>
                <a:latin typeface="Segoe UI"/>
                <a:ea typeface="Segoe UI"/>
                <a:cs typeface="Segoe UI"/>
              </a:rPr>
              <a:t> (</a:t>
            </a:r>
            <a:r>
              <a:rPr lang="es-ES" sz="882" b="1" i="1" strike="noStrike" cap="none" spc="0" baseline="0">
                <a:solidFill>
                  <a:srgbClr val="161616"/>
                </a:solidFill>
                <a:effectLst/>
                <a:latin typeface="Segoe UI"/>
                <a:ea typeface="Segoe UI"/>
                <a:cs typeface="Segoe UI"/>
              </a:rPr>
              <a:t>y</a:t>
            </a:r>
            <a:r>
              <a:rPr lang="es-ES" sz="882" b="0" i="0" strike="noStrike" cap="none" spc="0" baseline="0">
                <a:solidFill>
                  <a:srgbClr val="161616"/>
                </a:solidFill>
                <a:effectLst/>
                <a:latin typeface="Segoe UI"/>
                <a:ea typeface="Segoe UI"/>
                <a:cs typeface="Segoe UI"/>
              </a:rPr>
              <a:t>).</a:t>
            </a:r>
          </a:p>
          <a:p>
            <a:endParaRPr lang="en-US" sz="850">
              <a:cs typeface="Segoe UI Light"/>
            </a:endParaRPr>
          </a:p>
          <a:p>
            <a:endParaRPr lang="en-US" sz="850">
              <a:cs typeface="Segoe UI Light"/>
            </a:endParaRPr>
          </a:p>
        </p:txBody>
      </p:sp>
      <p:sp>
        <p:nvSpPr>
          <p:cNvPr id="4" name="Header Placeholder 3"/>
          <p:cNvSpPr>
            <a:spLocks noGrp="1"/>
          </p:cNvSpPr>
          <p:nvPr>
            <p:ph type="hdr" sz="quarter" idx="6"/>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2/11/2024 1:56 PM</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10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288367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2100" indent="-292100">
              <a:spcBef>
                <a:spcPct val="0"/>
              </a:spcBef>
              <a:spcAft>
                <a:spcPts val="600"/>
              </a:spcAft>
              <a:buFont typeface="+mj-lt"/>
              <a:buAutoNum type="arabicPeriod"/>
            </a:pPr>
            <a:r>
              <a:rPr lang="es-ES" sz="900" b="0" i="0" strike="noStrike" cap="none" spc="0" baseline="0">
                <a:solidFill>
                  <a:srgbClr val="000000"/>
                </a:solidFill>
                <a:effectLst/>
                <a:latin typeface="Segoe UI Light"/>
                <a:ea typeface="Segoe UI Light"/>
                <a:cs typeface="Segoe UI Light"/>
              </a:rPr>
              <a:t>Divida los datos en un conjunto </a:t>
            </a:r>
            <a:r>
              <a:rPr lang="es-ES" sz="900" b="0" i="1" strike="noStrike" cap="none" spc="0" baseline="0">
                <a:solidFill>
                  <a:srgbClr val="000000"/>
                </a:solidFill>
                <a:effectLst/>
                <a:latin typeface="Segoe UI Light"/>
                <a:ea typeface="Segoe UI Light"/>
                <a:cs typeface="Segoe UI Light"/>
              </a:rPr>
              <a:t>entrenamiento</a:t>
            </a:r>
            <a:r>
              <a:rPr lang="es-ES" sz="900" b="0" i="0" strike="noStrike" cap="none" spc="0" baseline="0">
                <a:solidFill>
                  <a:srgbClr val="000000"/>
                </a:solidFill>
                <a:effectLst/>
                <a:latin typeface="Segoe UI Light"/>
                <a:ea typeface="Segoe UI Light"/>
                <a:cs typeface="Segoe UI Light"/>
              </a:rPr>
              <a:t> y otro </a:t>
            </a:r>
            <a:r>
              <a:rPr lang="es-ES" sz="900" b="0" i="1" strike="noStrike" cap="none" spc="0" baseline="0">
                <a:solidFill>
                  <a:srgbClr val="000000"/>
                </a:solidFill>
                <a:effectLst/>
                <a:latin typeface="Segoe UI Light"/>
                <a:ea typeface="Segoe UI Light"/>
                <a:cs typeface="Segoe UI Light"/>
              </a:rPr>
              <a:t>validación</a:t>
            </a:r>
          </a:p>
          <a:p>
            <a:pPr marL="292100" indent="-292100">
              <a:spcBef>
                <a:spcPct val="0"/>
              </a:spcBef>
              <a:spcAft>
                <a:spcPts val="600"/>
              </a:spcAft>
              <a:buFont typeface="+mj-lt"/>
              <a:buAutoNum type="arabicPeriod"/>
            </a:pPr>
            <a:r>
              <a:rPr lang="es-ES" sz="900" b="0" i="0" strike="noStrike" cap="none" spc="0" baseline="0">
                <a:solidFill>
                  <a:srgbClr val="000000"/>
                </a:solidFill>
                <a:effectLst/>
                <a:latin typeface="Segoe UI Light"/>
                <a:ea typeface="Segoe UI Light"/>
                <a:cs typeface="Segoe UI Light"/>
              </a:rPr>
              <a:t>Aplique un algoritmo para </a:t>
            </a:r>
            <a:r>
              <a:rPr lang="es-ES" sz="900" b="0" i="1" strike="noStrike" cap="none" spc="0" baseline="0">
                <a:solidFill>
                  <a:srgbClr val="000000"/>
                </a:solidFill>
                <a:effectLst/>
                <a:latin typeface="Segoe UI Light"/>
                <a:ea typeface="Segoe UI Light"/>
                <a:cs typeface="Segoe UI Light"/>
              </a:rPr>
              <a:t>ajustar</a:t>
            </a:r>
            <a:r>
              <a:rPr lang="es-ES" sz="900" b="0" i="0" strike="noStrike" cap="none" spc="0" baseline="0">
                <a:solidFill>
                  <a:srgbClr val="000000"/>
                </a:solidFill>
                <a:effectLst/>
                <a:latin typeface="Segoe UI Light"/>
                <a:ea typeface="Segoe UI Light"/>
                <a:cs typeface="Segoe UI Light"/>
              </a:rPr>
              <a:t> los datos de entrenamiento a un modelo</a:t>
            </a:r>
          </a:p>
          <a:p>
            <a:pPr marL="292100" indent="-292100">
              <a:spcBef>
                <a:spcPct val="0"/>
              </a:spcBef>
              <a:spcAft>
                <a:spcPts val="600"/>
              </a:spcAft>
              <a:buFont typeface="+mj-lt"/>
              <a:buAutoNum type="arabicPeriod"/>
            </a:pPr>
            <a:r>
              <a:rPr lang="es-ES" sz="900" b="0" i="0" strike="noStrike" cap="none" spc="0" baseline="0">
                <a:solidFill>
                  <a:srgbClr val="000000"/>
                </a:solidFill>
                <a:effectLst/>
                <a:latin typeface="Segoe UI Light"/>
                <a:ea typeface="Segoe UI Light"/>
                <a:cs typeface="Segoe UI Light"/>
              </a:rPr>
              <a:t>El modelo entrenado encapsula las relaciones de los datos</a:t>
            </a:r>
          </a:p>
          <a:p>
            <a:pPr marL="292100" indent="-292100">
              <a:spcBef>
                <a:spcPct val="0"/>
              </a:spcBef>
              <a:spcAft>
                <a:spcPts val="600"/>
              </a:spcAft>
              <a:buFont typeface="+mj-lt"/>
              <a:buAutoNum type="arabicPeriod"/>
            </a:pPr>
            <a:r>
              <a:rPr lang="es-ES" sz="900" b="0" i="0" strike="noStrike" cap="none" spc="0" baseline="0">
                <a:solidFill>
                  <a:srgbClr val="000000"/>
                </a:solidFill>
                <a:effectLst/>
                <a:latin typeface="Segoe UI Light"/>
                <a:ea typeface="Segoe UI Light"/>
                <a:cs typeface="Segoe UI Light"/>
              </a:rPr>
              <a:t>Use el modelo para generar predicciones a partir de los datos de validación</a:t>
            </a:r>
          </a:p>
          <a:p>
            <a:pPr marL="292100" indent="-292100">
              <a:spcBef>
                <a:spcPct val="0"/>
              </a:spcBef>
              <a:spcAft>
                <a:spcPts val="600"/>
              </a:spcAft>
              <a:buFont typeface="+mj-lt"/>
              <a:buAutoNum type="arabicPeriod"/>
            </a:pPr>
            <a:r>
              <a:rPr lang="es-ES" sz="900" b="0" i="0" strike="noStrike" cap="none" spc="0" baseline="0">
                <a:solidFill>
                  <a:srgbClr val="000000"/>
                </a:solidFill>
                <a:effectLst/>
                <a:latin typeface="Segoe UI Light"/>
                <a:ea typeface="Segoe UI Light"/>
                <a:cs typeface="Segoe UI Light"/>
              </a:rPr>
              <a:t>Use métricas de evaluación para comparar etiquetas pronosticadas frente a reales (supervisado) o medir la separación del clúster (no supervisado)</a:t>
            </a:r>
          </a:p>
          <a:p>
            <a:pPr marL="292100" indent="-292100">
              <a:spcBef>
                <a:spcPct val="0"/>
              </a:spcBef>
              <a:spcAft>
                <a:spcPts val="600"/>
              </a:spcAft>
              <a:buFont typeface="+mj-lt"/>
              <a:buAutoNum type="arabicPeriod"/>
            </a:pPr>
            <a:r>
              <a:rPr lang="es-ES" sz="900" b="0" i="0" strike="noStrike" cap="none" spc="0" baseline="0">
                <a:solidFill>
                  <a:srgbClr val="000000"/>
                </a:solidFill>
                <a:effectLst/>
                <a:latin typeface="Segoe UI Light"/>
                <a:ea typeface="Segoe UI Light"/>
                <a:cs typeface="Segoe UI Light"/>
              </a:rPr>
              <a:t>Repeat</a:t>
            </a:r>
          </a:p>
          <a:p>
            <a:pPr algn="l" rtl="0" fontAlgn="base"/>
            <a:endParaRPr lang="en-US" b="0" i="0">
              <a:solidFill>
                <a:srgbClr val="444444"/>
              </a:solidFill>
              <a:effectLst/>
              <a:latin typeface="Calibri" panose="020F0502020204030204" pitchFamily="34" charset="0"/>
            </a:endParaRPr>
          </a:p>
          <a:p>
            <a:r>
              <a:rPr lang="es-ES" sz="900" b="0" i="0" strike="noStrike" cap="none" spc="0" baseline="0">
                <a:solidFill>
                  <a:srgbClr val="000000"/>
                </a:solidFill>
                <a:effectLst/>
                <a:latin typeface="Calibri"/>
                <a:ea typeface="Calibri"/>
                <a:cs typeface="Calibri"/>
              </a:rPr>
              <a:t>El componente de aprendizaje del aprendizaje automático se produce durante el entrenamiento.Intentamos capturar las relaciones entre las características y la etiqueta en un modelo.El entrenamiento es la acción de recorrer en iteración un algoritmo para ajustarse mejor o encapsular esas relaciones.</a:t>
            </a:r>
            <a:endParaRPr lang="en-US">
              <a:cs typeface="Segoe UI Light" pitchFamily="34" charset="0"/>
            </a:endParaRPr>
          </a:p>
          <a:p>
            <a:endParaRPr lang="en-US" sz="900">
              <a:latin typeface="Calibri"/>
              <a:cs typeface="Calibri"/>
            </a:endParaRPr>
          </a:p>
          <a:p>
            <a:r>
              <a:rPr lang="es-ES" sz="900" b="0" i="0" strike="noStrike" cap="none" spc="0" baseline="0">
                <a:solidFill>
                  <a:srgbClr val="000000"/>
                </a:solidFill>
                <a:effectLst/>
                <a:latin typeface="Calibri"/>
                <a:ea typeface="Calibri"/>
                <a:cs typeface="Calibri"/>
              </a:rPr>
              <a:t>Después del entrenamiento, tenemos un modelo que podemos probar.Podemos usar algunos de los datos reservados, los datos de validación, para probar cuánto se parecen las etiquetas previstas del modelo con las etiquetas reales.En el caso del aprendizaje no supervisado, en el que no conocemos las etiquetas reales, medimos el grado de predicción de las etiquetas del modelo al separar los clústeres.Hay muchos tipos de métricas de evaluación.Lo importante es recordar que el objetivo del aprendizaje automático es buscar un modelo que se acerque lo más posible a la predicción de la etiqueta real.Incluso el mejor modelo puede tener algún margen de error.</a:t>
            </a:r>
          </a:p>
          <a:p>
            <a:pPr algn="l" rtl="0" fontAlgn="base"/>
            <a:endParaRPr lang="en-US" b="0" i="0">
              <a:solidFill>
                <a:srgbClr val="444444"/>
              </a:solidFill>
              <a:effectLst/>
              <a:latin typeface="Calibri" panose="020F0502020204030204" pitchFamily="34" charset="0"/>
            </a:endParaRP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Date Placeholder 5"/>
          <p:cNvSpPr>
            <a:spLocks noGrp="1"/>
          </p:cNvSpPr>
          <p:nvPr>
            <p:ph type="dt" idx="10"/>
          </p:nvPr>
        </p:nvSpPr>
        <p:spPr/>
        <p:txBody>
          <a:bodyPr/>
          <a:lstStyle/>
          <a:p>
            <a:fld id="{61486BA7-839C-4D2B-BD52-EF0BBA8433FD}" type="datetime8">
              <a:rPr lang="en-US" smtClean="0"/>
              <a:t>2/11/2024 1:56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11</a:t>
            </a:fld>
            <a:endParaRPr lang="en-US"/>
          </a:p>
        </p:txBody>
      </p:sp>
    </p:spTree>
    <p:extLst>
      <p:ext uri="{BB962C8B-B14F-4D97-AF65-F5344CB8AC3E}">
        <p14:creationId xmlns:p14="http://schemas.microsoft.com/office/powerpoint/2010/main" val="3722662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spc="0" baseline="0">
                <a:solidFill>
                  <a:srgbClr val="161616"/>
                </a:solidFill>
                <a:effectLst/>
                <a:latin typeface="Segoe UI"/>
                <a:ea typeface="Segoe UI"/>
                <a:cs typeface="Segoe UI"/>
              </a:rPr>
              <a:t>El </a:t>
            </a:r>
            <a:r>
              <a:rPr lang="es-ES" sz="882" b="0" i="1" strike="noStrike" cap="none" spc="0" baseline="0">
                <a:solidFill>
                  <a:srgbClr val="161616"/>
                </a:solidFill>
                <a:effectLst/>
                <a:latin typeface="Segoe UI"/>
                <a:ea typeface="Segoe UI"/>
                <a:cs typeface="Segoe UI"/>
              </a:rPr>
              <a:t>aprendizaje profundo</a:t>
            </a:r>
            <a:r>
              <a:rPr lang="es-ES" sz="882" b="0" i="0" strike="noStrike" cap="none" spc="0" baseline="0">
                <a:solidFill>
                  <a:srgbClr val="161616"/>
                </a:solidFill>
                <a:effectLst/>
                <a:latin typeface="Segoe UI"/>
                <a:ea typeface="Segoe UI"/>
                <a:cs typeface="Segoe UI"/>
              </a:rPr>
              <a:t> es una forma avanzada de aprendizaje automático que intenta emular el modo en que el cerebro humano aprende.La clave del aprendizaje profundo es la creación de una </a:t>
            </a:r>
            <a:r>
              <a:rPr lang="es-ES" sz="882" b="0" i="1" strike="noStrike" cap="none" spc="0" baseline="0">
                <a:solidFill>
                  <a:srgbClr val="161616"/>
                </a:solidFill>
                <a:effectLst/>
                <a:latin typeface="Segoe UI"/>
                <a:ea typeface="Segoe UI"/>
                <a:cs typeface="Segoe UI"/>
              </a:rPr>
              <a:t>red neuronal</a:t>
            </a:r>
            <a:r>
              <a:rPr lang="es-ES" sz="882" b="0" i="0" strike="noStrike" cap="none" spc="0" baseline="0">
                <a:solidFill>
                  <a:srgbClr val="161616"/>
                </a:solidFill>
                <a:effectLst/>
                <a:latin typeface="Segoe UI"/>
                <a:ea typeface="Segoe UI"/>
                <a:cs typeface="Segoe UI"/>
              </a:rPr>
              <a:t> artificial que simula la actividad electroquímica de las neuronas biológicas mediante el uso de funciones matemáticas.</a:t>
            </a:r>
          </a:p>
          <a:p>
            <a:endParaRPr lang="en-US" b="0" i="0">
              <a:solidFill>
                <a:srgbClr val="161616"/>
              </a:solidFill>
              <a:effectLst/>
              <a:latin typeface="Segoe UI" panose="020B0502040204020203" pitchFamily="34" charset="0"/>
            </a:endParaRPr>
          </a:p>
          <a:p>
            <a:r>
              <a:rPr lang="es-ES" sz="882" b="0" i="0" strike="noStrike" cap="none" spc="0" baseline="0">
                <a:solidFill>
                  <a:srgbClr val="161616"/>
                </a:solidFill>
                <a:effectLst/>
                <a:latin typeface="Segoe UI"/>
                <a:ea typeface="Segoe UI"/>
                <a:cs typeface="Segoe UI"/>
              </a:rPr>
              <a:t>Las redes neuronales artificiales se componen de varias </a:t>
            </a:r>
            <a:r>
              <a:rPr lang="es-ES" sz="882" b="0" i="1" strike="noStrike" cap="none" spc="0" baseline="0">
                <a:solidFill>
                  <a:srgbClr val="161616"/>
                </a:solidFill>
                <a:effectLst/>
                <a:latin typeface="Segoe UI"/>
                <a:ea typeface="Segoe UI"/>
                <a:cs typeface="Segoe UI"/>
              </a:rPr>
              <a:t>capas</a:t>
            </a:r>
            <a:r>
              <a:rPr lang="es-ES" sz="882" b="0" i="0" strike="noStrike" cap="none" spc="0" baseline="0">
                <a:solidFill>
                  <a:srgbClr val="161616"/>
                </a:solidFill>
                <a:effectLst/>
                <a:latin typeface="Segoe UI"/>
                <a:ea typeface="Segoe UI"/>
                <a:cs typeface="Segoe UI"/>
              </a:rPr>
              <a:t> de neuronas, básicamente definiendo una función profundamente anidada.Esta arquitectura es la razón por la que la técnica se denomina </a:t>
            </a:r>
            <a:r>
              <a:rPr lang="es-ES" sz="882" b="0" i="1" strike="noStrike" cap="none" spc="0" baseline="0">
                <a:solidFill>
                  <a:srgbClr val="161616"/>
                </a:solidFill>
                <a:effectLst/>
                <a:latin typeface="Segoe UI"/>
                <a:ea typeface="Segoe UI"/>
                <a:cs typeface="Segoe UI"/>
              </a:rPr>
              <a:t>aprendizaje profundo</a:t>
            </a:r>
            <a:r>
              <a:rPr lang="es-ES" sz="882" b="0" i="0" strike="noStrike" cap="none" spc="0" baseline="0">
                <a:solidFill>
                  <a:srgbClr val="161616"/>
                </a:solidFill>
                <a:effectLst/>
                <a:latin typeface="Segoe UI"/>
                <a:ea typeface="Segoe UI"/>
                <a:cs typeface="Segoe UI"/>
              </a:rPr>
              <a:t> y los modelos que producen suelen denominarse </a:t>
            </a:r>
            <a:r>
              <a:rPr lang="es-ES" sz="882" b="0" i="1" strike="noStrike" cap="none" spc="0" baseline="0">
                <a:solidFill>
                  <a:srgbClr val="161616"/>
                </a:solidFill>
                <a:effectLst/>
                <a:latin typeface="Segoe UI"/>
                <a:ea typeface="Segoe UI"/>
                <a:cs typeface="Segoe UI"/>
              </a:rPr>
              <a:t>redes neuronales profundas</a:t>
            </a:r>
            <a:r>
              <a:rPr lang="es-ES" sz="882" b="0" i="0" strike="noStrike" cap="none" spc="0" baseline="0">
                <a:solidFill>
                  <a:srgbClr val="161616"/>
                </a:solidFill>
                <a:effectLst/>
                <a:latin typeface="Segoe UI"/>
                <a:ea typeface="Segoe UI"/>
                <a:cs typeface="Segoe UI"/>
              </a:rPr>
              <a:t> (DNN).Puede usar redes neuronales profundas para muchos tipos de problemas de aprendizaje automático, incluida la regresión y la clasificación, así como modelos más especializados para el procesamiento de lenguaje natural y la visión artificial.</a:t>
            </a:r>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solidFill>
                  <a:srgbClr val="000000"/>
                </a:soli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12</a:t>
            </a:fld>
            <a:endParaRPr lang="en-US"/>
          </a:p>
        </p:txBody>
      </p:sp>
    </p:spTree>
    <p:extLst>
      <p:ext uri="{BB962C8B-B14F-4D97-AF65-F5344CB8AC3E}">
        <p14:creationId xmlns:p14="http://schemas.microsoft.com/office/powerpoint/2010/main" val="3438250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spc="0" baseline="0">
                <a:solidFill>
                  <a:srgbClr val="161616"/>
                </a:solidFill>
                <a:effectLst/>
                <a:latin typeface="Segoe UI"/>
                <a:ea typeface="Segoe UI"/>
                <a:cs typeface="Segoe UI"/>
              </a:rPr>
              <a:t>Para comprender mejor cómo funciona un modelo de red neuronal profunda, vamos a explorar un ejemplo en el que se usa una red neuronal para definir un modelo de clasificación para las especies pingüinos.</a:t>
            </a:r>
          </a:p>
          <a:p>
            <a:endParaRPr lang="en-US" b="0" i="0">
              <a:solidFill>
                <a:srgbClr val="161616"/>
              </a:solidFill>
              <a:effectLst/>
              <a:latin typeface="Segoe UI" panose="020B0502040204020203" pitchFamily="34" charset="0"/>
            </a:endParaRPr>
          </a:p>
          <a:p>
            <a:pPr algn="l"/>
            <a:r>
              <a:rPr lang="es-ES" sz="882" b="0" i="0" strike="noStrike" cap="none" spc="0" baseline="0">
                <a:solidFill>
                  <a:srgbClr val="161616"/>
                </a:solidFill>
                <a:effectLst/>
                <a:latin typeface="Segoe UI"/>
                <a:ea typeface="Segoe UI"/>
                <a:cs typeface="Segoe UI"/>
              </a:rPr>
              <a:t>Los datos de características (</a:t>
            </a:r>
            <a:r>
              <a:rPr lang="es-ES" sz="882" b="1" i="1" strike="noStrike" cap="none" spc="0" baseline="0">
                <a:solidFill>
                  <a:srgbClr val="161616"/>
                </a:solidFill>
                <a:effectLst/>
                <a:latin typeface="Segoe UI"/>
                <a:ea typeface="Segoe UI"/>
                <a:cs typeface="Segoe UI"/>
              </a:rPr>
              <a:t>x</a:t>
            </a:r>
            <a:r>
              <a:rPr lang="es-ES" sz="882" b="0" i="0" strike="noStrike" cap="none" spc="0" baseline="0">
                <a:solidFill>
                  <a:srgbClr val="161616"/>
                </a:solidFill>
                <a:effectLst/>
                <a:latin typeface="Segoe UI"/>
                <a:ea typeface="Segoe UI"/>
                <a:cs typeface="Segoe UI"/>
              </a:rPr>
              <a:t>) consisten en algunas medidas de un pingüino.Específicamente, las medidas son las siguientes:</a:t>
            </a:r>
          </a:p>
          <a:p>
            <a:pPr algn="l">
              <a:buFont typeface="Arial" panose="020B0604020202020204" pitchFamily="34" charset="0"/>
              <a:buChar char="•"/>
            </a:pPr>
            <a:r>
              <a:rPr lang="es-ES" sz="882" b="0" i="0" strike="noStrike" cap="none" spc="0" baseline="0">
                <a:solidFill>
                  <a:srgbClr val="161616"/>
                </a:solidFill>
                <a:effectLst/>
                <a:latin typeface="Segoe UI"/>
                <a:ea typeface="Segoe UI"/>
                <a:cs typeface="Segoe UI"/>
              </a:rPr>
              <a:t>El largo del pico del pingüino.</a:t>
            </a:r>
          </a:p>
          <a:p>
            <a:pPr algn="l">
              <a:buFont typeface="Arial" panose="020B0604020202020204" pitchFamily="34" charset="0"/>
              <a:buChar char="•"/>
            </a:pPr>
            <a:r>
              <a:rPr lang="es-ES" sz="882" b="0" i="0" strike="noStrike" cap="none" spc="0" baseline="0">
                <a:solidFill>
                  <a:srgbClr val="161616"/>
                </a:solidFill>
                <a:effectLst/>
                <a:latin typeface="Segoe UI"/>
                <a:ea typeface="Segoe UI"/>
                <a:cs typeface="Segoe UI"/>
              </a:rPr>
              <a:t>La profundidad del pico del pingüino.</a:t>
            </a:r>
          </a:p>
          <a:p>
            <a:pPr algn="l">
              <a:buFont typeface="Arial" panose="020B0604020202020204" pitchFamily="34" charset="0"/>
              <a:buChar char="•"/>
            </a:pPr>
            <a:r>
              <a:rPr lang="es-ES" sz="882" b="0" i="0" strike="noStrike" cap="none" spc="0" baseline="0">
                <a:solidFill>
                  <a:srgbClr val="161616"/>
                </a:solidFill>
                <a:effectLst/>
                <a:latin typeface="Segoe UI"/>
                <a:ea typeface="Segoe UI"/>
                <a:cs typeface="Segoe UI"/>
              </a:rPr>
              <a:t>El largo de las aletas del pingüino.</a:t>
            </a:r>
          </a:p>
          <a:p>
            <a:pPr algn="l">
              <a:buFont typeface="Arial" panose="020B0604020202020204" pitchFamily="34" charset="0"/>
              <a:buChar char="•"/>
            </a:pPr>
            <a:r>
              <a:rPr lang="es-ES" sz="882" b="0" i="0" strike="noStrike" cap="none" spc="0" baseline="0">
                <a:solidFill>
                  <a:srgbClr val="161616"/>
                </a:solidFill>
                <a:effectLst/>
                <a:latin typeface="Segoe UI"/>
                <a:ea typeface="Segoe UI"/>
                <a:cs typeface="Segoe UI"/>
              </a:rPr>
              <a:t>El peso del pingüino.</a:t>
            </a:r>
          </a:p>
          <a:p>
            <a:endParaRPr lang="en-US" b="0" i="0">
              <a:solidFill>
                <a:srgbClr val="161616"/>
              </a:solidFill>
              <a:effectLst/>
              <a:latin typeface="Segoe UI" panose="020B0502040204020203" pitchFamily="34" charset="0"/>
            </a:endParaRPr>
          </a:p>
          <a:p>
            <a:pPr algn="l"/>
            <a:r>
              <a:rPr lang="es-ES" sz="882" b="0" i="0" strike="noStrike" cap="none" spc="0" baseline="0">
                <a:solidFill>
                  <a:srgbClr val="161616"/>
                </a:solidFill>
                <a:effectLst/>
                <a:latin typeface="Segoe UI"/>
                <a:ea typeface="Segoe UI"/>
                <a:cs typeface="Segoe UI"/>
              </a:rPr>
              <a:t>La etiqueta que se intenta predecir (</a:t>
            </a:r>
            <a:r>
              <a:rPr lang="es-ES" sz="882" b="1" i="1" strike="noStrike" cap="none" spc="0" baseline="0">
                <a:solidFill>
                  <a:srgbClr val="161616"/>
                </a:solidFill>
                <a:effectLst/>
                <a:latin typeface="Segoe UI"/>
                <a:ea typeface="Segoe UI"/>
                <a:cs typeface="Segoe UI"/>
              </a:rPr>
              <a:t>y</a:t>
            </a:r>
            <a:r>
              <a:rPr lang="es-ES" sz="882" b="0" i="0" strike="noStrike" cap="none" spc="0" baseline="0">
                <a:solidFill>
                  <a:srgbClr val="161616"/>
                </a:solidFill>
                <a:effectLst/>
                <a:latin typeface="Segoe UI"/>
                <a:ea typeface="Segoe UI"/>
                <a:cs typeface="Segoe UI"/>
              </a:rPr>
              <a:t>) es la especie del pingüino y que hay tres posibilidades de especie:</a:t>
            </a:r>
          </a:p>
          <a:p>
            <a:pPr algn="l">
              <a:buFont typeface="Arial" panose="020B0604020202020204" pitchFamily="34" charset="0"/>
              <a:buChar char="•"/>
            </a:pPr>
            <a:r>
              <a:rPr lang="es-ES" sz="882" b="0" i="0" strike="noStrike" cap="none" spc="0" baseline="0">
                <a:solidFill>
                  <a:srgbClr val="161616"/>
                </a:solidFill>
                <a:effectLst/>
                <a:latin typeface="Segoe UI"/>
                <a:ea typeface="Segoe UI"/>
                <a:cs typeface="Segoe UI"/>
              </a:rPr>
              <a:t>Adelia</a:t>
            </a:r>
          </a:p>
          <a:p>
            <a:pPr algn="l">
              <a:buFont typeface="Arial" panose="020B0604020202020204" pitchFamily="34" charset="0"/>
              <a:buChar char="•"/>
            </a:pPr>
            <a:r>
              <a:rPr lang="es-ES" sz="882" b="0" i="0" strike="noStrike" cap="none" spc="0" baseline="0">
                <a:solidFill>
                  <a:srgbClr val="161616"/>
                </a:solidFill>
                <a:effectLst/>
                <a:latin typeface="Segoe UI"/>
                <a:ea typeface="Segoe UI"/>
                <a:cs typeface="Segoe UI"/>
              </a:rPr>
              <a:t>Papúa</a:t>
            </a:r>
          </a:p>
          <a:p>
            <a:pPr algn="l">
              <a:buFont typeface="Arial" panose="020B0604020202020204" pitchFamily="34" charset="0"/>
              <a:buChar char="•"/>
            </a:pPr>
            <a:r>
              <a:rPr lang="es-ES" sz="882" b="0" i="0" strike="noStrike" cap="none" spc="0" baseline="0">
                <a:solidFill>
                  <a:srgbClr val="161616"/>
                </a:solidFill>
                <a:effectLst/>
                <a:latin typeface="Segoe UI"/>
                <a:ea typeface="Segoe UI"/>
                <a:cs typeface="Segoe UI"/>
              </a:rPr>
              <a:t>Barbijo</a:t>
            </a:r>
          </a:p>
          <a:p>
            <a:endParaRPr lang="en-US" b="0" i="0">
              <a:solidFill>
                <a:srgbClr val="161616"/>
              </a:solidFill>
              <a:effectLst/>
              <a:latin typeface="Segoe UI" panose="020B0502040204020203" pitchFamily="34" charset="0"/>
            </a:endParaRPr>
          </a:p>
          <a:p>
            <a:pPr algn="l"/>
            <a:r>
              <a:rPr lang="es-ES" sz="882" b="0" i="0" strike="noStrike" cap="none" spc="0" baseline="0">
                <a:solidFill>
                  <a:srgbClr val="161616"/>
                </a:solidFill>
                <a:effectLst/>
                <a:latin typeface="Segoe UI"/>
                <a:ea typeface="Segoe UI"/>
                <a:cs typeface="Segoe UI"/>
              </a:rPr>
              <a:t>El proceso para inferir una clase de pingüino predicha utilizando esta red es:</a:t>
            </a:r>
          </a:p>
          <a:p>
            <a:pPr algn="l">
              <a:buFont typeface="+mj-lt"/>
              <a:buAutoNum type="arabicPeriod"/>
            </a:pPr>
            <a:r>
              <a:rPr lang="es-ES" sz="882" b="0" i="0" strike="noStrike" cap="none" spc="0" baseline="0">
                <a:solidFill>
                  <a:srgbClr val="161616"/>
                </a:solidFill>
                <a:effectLst/>
                <a:latin typeface="Segoe UI"/>
                <a:ea typeface="Segoe UI"/>
                <a:cs typeface="Segoe UI"/>
              </a:rPr>
              <a:t>El vector de características de una observación de un pingüino se introduce en la capa de entrada de la red neuronal, que consta de una neurona para cada valor </a:t>
            </a:r>
            <a:r>
              <a:rPr lang="es-ES" sz="882" b="1" i="1" strike="noStrike" cap="none" spc="0" baseline="0">
                <a:solidFill>
                  <a:srgbClr val="161616"/>
                </a:solidFill>
                <a:effectLst/>
                <a:latin typeface="Segoe UI"/>
                <a:ea typeface="Segoe UI"/>
                <a:cs typeface="Segoe UI"/>
              </a:rPr>
              <a:t>x</a:t>
            </a:r>
            <a:r>
              <a:rPr lang="es-ES" sz="882" b="0" i="0" strike="noStrike" cap="none" spc="0" baseline="0">
                <a:solidFill>
                  <a:srgbClr val="161616"/>
                </a:solidFill>
                <a:effectLst/>
                <a:latin typeface="Segoe UI"/>
                <a:ea typeface="Segoe UI"/>
                <a:cs typeface="Segoe UI"/>
              </a:rPr>
              <a:t>.En este ejemplo, se usa el siguiente vector </a:t>
            </a:r>
            <a:r>
              <a:rPr lang="es-ES" sz="882" b="1" i="1" strike="noStrike" cap="none" spc="0" baseline="0">
                <a:solidFill>
                  <a:srgbClr val="161616"/>
                </a:solidFill>
                <a:effectLst/>
                <a:latin typeface="Segoe UI"/>
                <a:ea typeface="Segoe UI"/>
                <a:cs typeface="Segoe UI"/>
              </a:rPr>
              <a:t>x</a:t>
            </a:r>
            <a:r>
              <a:rPr lang="es-ES" sz="882" b="0" i="0" strike="noStrike" cap="none" spc="0" baseline="0">
                <a:solidFill>
                  <a:srgbClr val="161616"/>
                </a:solidFill>
                <a:effectLst/>
                <a:latin typeface="Segoe UI"/>
                <a:ea typeface="Segoe UI"/>
                <a:cs typeface="Segoe UI"/>
              </a:rPr>
              <a:t> como entrada: </a:t>
            </a:r>
            <a:r>
              <a:rPr lang="es-ES" sz="882" b="1" i="1" strike="noStrike" cap="none" spc="0" baseline="0">
                <a:solidFill>
                  <a:srgbClr val="161616"/>
                </a:solidFill>
                <a:effectLst/>
                <a:latin typeface="Segoe UI"/>
                <a:ea typeface="Segoe UI"/>
                <a:cs typeface="Segoe UI"/>
              </a:rPr>
              <a:t>[37.3, 16.8, 19.2, 30.0]</a:t>
            </a:r>
            <a:endParaRPr lang="en-US" b="0" i="0">
              <a:solidFill>
                <a:srgbClr val="161616"/>
              </a:solidFill>
              <a:effectLst/>
              <a:latin typeface="Segoe UI" panose="020B0502040204020203" pitchFamily="34" charset="0"/>
            </a:endParaRPr>
          </a:p>
          <a:p>
            <a:pPr algn="l">
              <a:buFont typeface="+mj-lt"/>
              <a:buAutoNum type="arabicPeriod"/>
            </a:pPr>
            <a:r>
              <a:rPr lang="es-ES" sz="882" b="0" i="0" strike="noStrike" cap="none" spc="0" baseline="0">
                <a:solidFill>
                  <a:srgbClr val="161616"/>
                </a:solidFill>
                <a:effectLst/>
                <a:latin typeface="Segoe UI"/>
                <a:ea typeface="Segoe UI"/>
                <a:cs typeface="Segoe UI"/>
              </a:rPr>
              <a:t>Las funciones de la primera capa de neuronas calculan una suma ponderada combinando el valor </a:t>
            </a:r>
            <a:r>
              <a:rPr lang="es-ES" sz="882" b="1" i="1" strike="noStrike" cap="none" spc="0" baseline="0">
                <a:solidFill>
                  <a:srgbClr val="161616"/>
                </a:solidFill>
                <a:effectLst/>
                <a:latin typeface="Segoe UI"/>
                <a:ea typeface="Segoe UI"/>
                <a:cs typeface="Segoe UI"/>
              </a:rPr>
              <a:t>x</a:t>
            </a:r>
            <a:r>
              <a:rPr lang="es-ES" sz="882" b="0" i="0" strike="noStrike" cap="none" spc="0" baseline="0">
                <a:solidFill>
                  <a:srgbClr val="161616"/>
                </a:solidFill>
                <a:effectLst/>
                <a:latin typeface="Segoe UI"/>
                <a:ea typeface="Segoe UI"/>
                <a:cs typeface="Segoe UI"/>
              </a:rPr>
              <a:t> y la ponderación </a:t>
            </a:r>
            <a:r>
              <a:rPr lang="es-ES" sz="882" b="1" i="1" strike="noStrike" cap="none" spc="0" baseline="0">
                <a:solidFill>
                  <a:srgbClr val="161616"/>
                </a:solidFill>
                <a:effectLst/>
                <a:latin typeface="Segoe UI"/>
                <a:ea typeface="Segoe UI"/>
                <a:cs typeface="Segoe UI"/>
              </a:rPr>
              <a:t>w</a:t>
            </a:r>
            <a:r>
              <a:rPr lang="es-ES" sz="882" b="0" i="0" strike="noStrike" cap="none" spc="0" baseline="0">
                <a:solidFill>
                  <a:srgbClr val="161616"/>
                </a:solidFill>
                <a:effectLst/>
                <a:latin typeface="Segoe UI"/>
                <a:ea typeface="Segoe UI"/>
                <a:cs typeface="Segoe UI"/>
              </a:rPr>
              <a:t>.***</a:t>
            </a:r>
          </a:p>
          <a:p>
            <a:pPr algn="l">
              <a:buFont typeface="+mj-lt"/>
              <a:buAutoNum type="arabicPeriod"/>
            </a:pPr>
            <a:r>
              <a:rPr lang="es-ES" sz="882" b="0" i="0" strike="noStrike" cap="none" spc="0" baseline="0">
                <a:solidFill>
                  <a:srgbClr val="161616"/>
                </a:solidFill>
                <a:effectLst/>
                <a:latin typeface="Segoe UI"/>
                <a:ea typeface="Segoe UI"/>
                <a:cs typeface="Segoe UI"/>
              </a:rPr>
              <a:t>Cada neurona de una capa está conectada a todas las neuronas de la capa siguiente.Los resultados de cada capa se transmiten por la red hasta llegar a la capa de salida.</a:t>
            </a:r>
          </a:p>
          <a:p>
            <a:pPr algn="l">
              <a:buFont typeface="+mj-lt"/>
              <a:buAutoNum type="arabicPeriod"/>
            </a:pPr>
            <a:r>
              <a:rPr lang="es-ES" sz="882" b="0" i="0" strike="noStrike" cap="none" spc="0" baseline="0">
                <a:solidFill>
                  <a:srgbClr val="161616"/>
                </a:solidFill>
                <a:effectLst/>
                <a:latin typeface="Segoe UI"/>
                <a:ea typeface="Segoe UI"/>
                <a:cs typeface="Segoe UI"/>
              </a:rPr>
              <a:t>La capa de salida genera un vector de valores; en este caso, con una función </a:t>
            </a:r>
            <a:r>
              <a:rPr lang="es-ES" sz="882" b="0" i="1" strike="noStrike" cap="none" spc="0" baseline="0">
                <a:solidFill>
                  <a:srgbClr val="161616"/>
                </a:solidFill>
                <a:effectLst/>
                <a:latin typeface="Segoe UI"/>
                <a:ea typeface="Segoe UI"/>
                <a:cs typeface="Segoe UI"/>
              </a:rPr>
              <a:t>softmax</a:t>
            </a:r>
            <a:r>
              <a:rPr lang="es-ES" sz="882" b="0" i="0" strike="noStrike" cap="none" spc="0" baseline="0">
                <a:solidFill>
                  <a:srgbClr val="161616"/>
                </a:solidFill>
                <a:effectLst/>
                <a:latin typeface="Segoe UI"/>
                <a:ea typeface="Segoe UI"/>
                <a:cs typeface="Segoe UI"/>
              </a:rPr>
              <a:t> o similar para calcular la distribución de probabilidad para las tres clases posibles de pingüino.En este ejemplo, el vector de salida es: </a:t>
            </a:r>
            <a:r>
              <a:rPr lang="es-ES" sz="882" b="1" i="1" strike="noStrike" cap="none" spc="0" baseline="0">
                <a:solidFill>
                  <a:srgbClr val="161616"/>
                </a:solidFill>
                <a:effectLst/>
                <a:latin typeface="Segoe UI"/>
                <a:ea typeface="Segoe UI"/>
                <a:cs typeface="Segoe UI"/>
              </a:rPr>
              <a:t>[0.2, 0.7, 0.1]</a:t>
            </a:r>
            <a:endParaRPr lang="en-US" b="0" i="0">
              <a:solidFill>
                <a:srgbClr val="161616"/>
              </a:solidFill>
              <a:effectLst/>
              <a:latin typeface="Segoe UI" panose="020B0502040204020203" pitchFamily="34" charset="0"/>
            </a:endParaRPr>
          </a:p>
          <a:p>
            <a:pPr algn="l">
              <a:buFont typeface="+mj-lt"/>
              <a:buAutoNum type="arabicPeriod"/>
            </a:pPr>
            <a:r>
              <a:rPr lang="es-ES" sz="882" b="0" i="0" strike="noStrike" cap="none" spc="0" baseline="0">
                <a:solidFill>
                  <a:srgbClr val="161616"/>
                </a:solidFill>
                <a:effectLst/>
                <a:latin typeface="Segoe UI"/>
                <a:ea typeface="Segoe UI"/>
                <a:cs typeface="Segoe UI"/>
              </a:rPr>
              <a:t>Los elementos del vector representan las probabilidades de las clases 0, 1 y 2.El segundo valor es el más alto, por lo que el modelo predice que la especie del pingüino es </a:t>
            </a:r>
            <a:r>
              <a:rPr lang="es-ES" sz="882" b="1" i="0" strike="noStrike" cap="none" spc="0" baseline="0">
                <a:solidFill>
                  <a:srgbClr val="161616"/>
                </a:solidFill>
                <a:effectLst/>
                <a:latin typeface="Segoe UI"/>
                <a:ea typeface="Segoe UI"/>
                <a:cs typeface="Segoe UI"/>
              </a:rPr>
              <a:t>1</a:t>
            </a:r>
            <a:r>
              <a:rPr lang="es-ES" sz="882" b="0" i="0" strike="noStrike" cap="none" spc="0" baseline="0">
                <a:solidFill>
                  <a:srgbClr val="161616"/>
                </a:solidFill>
                <a:effectLst/>
                <a:latin typeface="Segoe UI"/>
                <a:ea typeface="Segoe UI"/>
                <a:cs typeface="Segoe UI"/>
              </a:rPr>
              <a:t> (Gentoo).</a:t>
            </a:r>
          </a:p>
          <a:p>
            <a:pPr>
              <a:buAutoNum type="arabicPeriod"/>
            </a:pPr>
            <a:endParaRPr lang="en-US" sz="850">
              <a:solidFill>
                <a:srgbClr val="161616"/>
              </a:solidFill>
              <a:latin typeface="Segoe UI"/>
              <a:cs typeface="Segoe UI" charset="0"/>
            </a:endParaRPr>
          </a:p>
          <a:p>
            <a:r>
              <a:rPr lang="es-ES" sz="850" b="0" i="0" strike="noStrike" cap="none" spc="0" baseline="0">
                <a:solidFill>
                  <a:srgbClr val="161616"/>
                </a:solidFill>
                <a:effectLst/>
                <a:latin typeface="Segoe UI"/>
                <a:ea typeface="Segoe UI"/>
                <a:cs typeface="Segoe UI"/>
              </a:rPr>
              <a:t>El modelo aprende las ponderaciones adecuadas pasando iterativamente los datos de entrenamiento y evaluando las probabilidades previstas para cada clase con respecto a la etiqueta de clase conocida.Las ponderaciones se ajustan en cada iteración para reducir la cantidad de error (</a:t>
            </a:r>
            <a:r>
              <a:rPr lang="es-ES" sz="850" b="0" i="1" strike="noStrike" cap="none" spc="0" baseline="0">
                <a:solidFill>
                  <a:srgbClr val="161616"/>
                </a:solidFill>
                <a:effectLst/>
                <a:latin typeface="Segoe UI"/>
                <a:ea typeface="Segoe UI"/>
                <a:cs typeface="Segoe UI"/>
              </a:rPr>
              <a:t>pérdida</a:t>
            </a:r>
            <a:r>
              <a:rPr lang="es-ES" sz="850" b="0" i="0" strike="noStrike" cap="none" spc="0" baseline="0">
                <a:solidFill>
                  <a:srgbClr val="161616"/>
                </a:solidFill>
                <a:effectLst/>
                <a:latin typeface="Segoe UI"/>
                <a:ea typeface="Segoe UI"/>
                <a:cs typeface="Segoe UI"/>
              </a:rPr>
              <a:t>) entre las probabilidades predichas (por ejemplo [0,2, 0,7, 0,1]) y los valores que representan la etiqueta de clase real (por ejemplo [0,0, 1,0, 0,0] para la clase 1 [Gentoo]).</a:t>
            </a:r>
          </a:p>
          <a:p>
            <a:endParaRPr lang="en-US">
              <a:cs typeface="Segoe UI Light" pitchFamily="34" charset="0"/>
            </a:endParaRP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solidFill>
                  <a:srgbClr val="000000"/>
                </a:soli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13</a:t>
            </a:fld>
            <a:endParaRPr lang="en-US"/>
          </a:p>
        </p:txBody>
      </p:sp>
    </p:spTree>
    <p:extLst>
      <p:ext uri="{BB962C8B-B14F-4D97-AF65-F5344CB8AC3E}">
        <p14:creationId xmlns:p14="http://schemas.microsoft.com/office/powerpoint/2010/main" val="2376478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1" strike="noStrike" cap="none" spc="0" baseline="0">
                <a:solidFill>
                  <a:srgbClr val="000000"/>
                </a:solidFill>
                <a:effectLst/>
                <a:latin typeface="Segoe UI Light"/>
                <a:ea typeface="Segoe UI Light"/>
                <a:cs typeface="Segoe UI Light"/>
              </a:rPr>
              <a:t>Después de hablar de la diapositiva durante un minuto, muestre a los alumnos el área de trabajo de Azure Machine Learning en Azure Portal y, después, muéstreles Estudio de Azure ML (ml.azure.com)</a:t>
            </a:r>
          </a:p>
          <a:p>
            <a:endParaRPr lang="en-US"/>
          </a:p>
          <a:p>
            <a:pPr algn="l"/>
            <a:r>
              <a:rPr lang="es-ES" sz="882" b="0" i="0" strike="noStrike" cap="none" spc="0" baseline="0">
                <a:solidFill>
                  <a:srgbClr val="161616"/>
                </a:solidFill>
                <a:effectLst/>
                <a:latin typeface="Segoe UI"/>
                <a:ea typeface="Segoe UI"/>
                <a:cs typeface="Segoe UI"/>
              </a:rPr>
              <a:t>Microsoft Azure Machine Learning es un servicio en la nube para entrenar, implementar y administrar modelos de Machine Learning.Está diseñado para ser usado por científicos de datos, ingenieros de software, profesionales de operaciones de desarrollo y otros para administrar el ciclo de vida de principio a fin de proyectos de aprendizaje automático, incluyendo:</a:t>
            </a:r>
          </a:p>
          <a:p>
            <a:pPr algn="l">
              <a:buFont typeface="Arial" panose="020B0604020202020204" pitchFamily="34" charset="0"/>
              <a:buChar char="•"/>
            </a:pPr>
            <a:r>
              <a:rPr lang="es-ES" sz="882" b="0" i="0" strike="noStrike" cap="none" spc="0" baseline="0">
                <a:solidFill>
                  <a:srgbClr val="161616"/>
                </a:solidFill>
                <a:effectLst/>
                <a:latin typeface="Segoe UI"/>
                <a:ea typeface="Segoe UI"/>
                <a:cs typeface="Segoe UI"/>
              </a:rPr>
              <a:t>Exploración de los datos y preparación para su modelización.</a:t>
            </a:r>
          </a:p>
          <a:p>
            <a:pPr algn="l">
              <a:buFont typeface="Arial" panose="020B0604020202020204" pitchFamily="34" charset="0"/>
              <a:buChar char="•"/>
            </a:pPr>
            <a:r>
              <a:rPr lang="es-ES" sz="882" b="0" i="0" strike="noStrike" cap="none" spc="0" baseline="0">
                <a:solidFill>
                  <a:srgbClr val="161616"/>
                </a:solidFill>
                <a:effectLst/>
                <a:latin typeface="Segoe UI"/>
                <a:ea typeface="Segoe UI"/>
                <a:cs typeface="Segoe UI"/>
              </a:rPr>
              <a:t>Entrenamiento y evaluación de modelos de Machine Learning.</a:t>
            </a:r>
          </a:p>
          <a:p>
            <a:pPr algn="l">
              <a:buFont typeface="Arial" panose="020B0604020202020204" pitchFamily="34" charset="0"/>
              <a:buChar char="•"/>
            </a:pPr>
            <a:r>
              <a:rPr lang="es-ES" sz="882" b="0" i="0" strike="noStrike" cap="none" spc="0" baseline="0">
                <a:solidFill>
                  <a:srgbClr val="161616"/>
                </a:solidFill>
                <a:effectLst/>
                <a:latin typeface="Segoe UI"/>
                <a:ea typeface="Segoe UI"/>
                <a:cs typeface="Segoe UI"/>
              </a:rPr>
              <a:t>Registro y administración de modelos entrenados.</a:t>
            </a:r>
          </a:p>
          <a:p>
            <a:pPr algn="l">
              <a:buFont typeface="Arial" panose="020B0604020202020204" pitchFamily="34" charset="0"/>
              <a:buChar char="•"/>
            </a:pPr>
            <a:r>
              <a:rPr lang="es-ES" sz="882" b="0" i="0" strike="noStrike" cap="none" spc="0" baseline="0">
                <a:solidFill>
                  <a:srgbClr val="161616"/>
                </a:solidFill>
                <a:effectLst/>
                <a:latin typeface="Segoe UI"/>
                <a:ea typeface="Segoe UI"/>
                <a:cs typeface="Segoe UI"/>
              </a:rPr>
              <a:t>Implementación de modelos entrenados para su uso por aplicaciones y servicios.</a:t>
            </a:r>
          </a:p>
          <a:p>
            <a:pPr algn="l">
              <a:buFont typeface="Arial" panose="020B0604020202020204" pitchFamily="34" charset="0"/>
              <a:buChar char="•"/>
            </a:pPr>
            <a:r>
              <a:rPr lang="es-ES" sz="882" b="0" i="0" strike="noStrike" cap="none" spc="0" baseline="0">
                <a:solidFill>
                  <a:srgbClr val="161616"/>
                </a:solidFill>
                <a:effectLst/>
                <a:latin typeface="Segoe UI"/>
                <a:ea typeface="Segoe UI"/>
                <a:cs typeface="Segoe UI"/>
              </a:rPr>
              <a:t>Revisión y aplicación de los principios y prácticas de inteligencia artificial responsables.</a:t>
            </a:r>
          </a:p>
          <a:p>
            <a:pPr marL="0" indent="0">
              <a:buNone/>
            </a:pPr>
            <a:endParaRPr lang="en-US" i="1"/>
          </a:p>
          <a:p>
            <a:pPr algn="l"/>
            <a:r>
              <a:rPr lang="es-ES" sz="882" b="0" i="0" strike="noStrike" cap="none" spc="0" baseline="0">
                <a:solidFill>
                  <a:srgbClr val="161616"/>
                </a:solidFill>
                <a:effectLst/>
                <a:latin typeface="Segoe UI"/>
                <a:ea typeface="Segoe UI"/>
                <a:cs typeface="Segoe UI"/>
              </a:rPr>
              <a:t>Después de haber aprovisionado un área de trabajo de Azure Machine Learning, puede usarla en </a:t>
            </a:r>
            <a:r>
              <a:rPr lang="es-ES" sz="882" b="0" i="1" strike="noStrike" cap="none" spc="0" baseline="0">
                <a:solidFill>
                  <a:srgbClr val="161616"/>
                </a:solidFill>
                <a:effectLst/>
                <a:latin typeface="Segoe UI"/>
                <a:ea typeface="Segoe UI"/>
                <a:cs typeface="Segoe UI"/>
              </a:rPr>
              <a:t>Estudio de Azure Machine Learning</a:t>
            </a:r>
            <a:r>
              <a:rPr lang="es-ES" sz="882" b="0" i="0" strike="noStrike" cap="none" spc="0" baseline="0">
                <a:solidFill>
                  <a:srgbClr val="161616"/>
                </a:solidFill>
                <a:effectLst/>
                <a:latin typeface="Segoe UI"/>
                <a:ea typeface="Segoe UI"/>
                <a:cs typeface="Segoe UI"/>
              </a:rPr>
              <a:t>; un portal basado en navegador para administrar sus recursos y trabajos de aprendizaje automático.</a:t>
            </a:r>
          </a:p>
          <a:p>
            <a:pPr algn="l"/>
            <a:r>
              <a:rPr lang="es-ES" sz="882" b="0" i="0" strike="noStrike" cap="none" spc="0" baseline="0">
                <a:solidFill>
                  <a:srgbClr val="161616"/>
                </a:solidFill>
                <a:effectLst/>
                <a:latin typeface="Segoe UI"/>
                <a:ea typeface="Segoe UI"/>
                <a:cs typeface="Segoe UI"/>
              </a:rPr>
              <a:t>En Estudio de Azure Machine Learning, puede (entre otras cosas):</a:t>
            </a:r>
          </a:p>
          <a:p>
            <a:pPr algn="l">
              <a:buFont typeface="Arial" panose="020B0604020202020204" pitchFamily="34" charset="0"/>
              <a:buChar char="•"/>
            </a:pPr>
            <a:r>
              <a:rPr lang="es-ES" sz="882" b="0" i="0" strike="noStrike" cap="none" spc="0" baseline="0">
                <a:solidFill>
                  <a:srgbClr val="161616"/>
                </a:solidFill>
                <a:effectLst/>
                <a:latin typeface="Segoe UI"/>
                <a:ea typeface="Segoe UI"/>
                <a:cs typeface="Segoe UI"/>
              </a:rPr>
              <a:t>Importar y explorar los datos.</a:t>
            </a:r>
          </a:p>
          <a:p>
            <a:pPr algn="l">
              <a:buFont typeface="Arial" panose="020B0604020202020204" pitchFamily="34" charset="0"/>
              <a:buChar char="•"/>
            </a:pPr>
            <a:r>
              <a:rPr lang="es-ES" sz="882" b="0" i="0" strike="noStrike" cap="none" spc="0" baseline="0">
                <a:solidFill>
                  <a:srgbClr val="161616"/>
                </a:solidFill>
                <a:effectLst/>
                <a:latin typeface="Segoe UI"/>
                <a:ea typeface="Segoe UI"/>
                <a:cs typeface="Segoe UI"/>
              </a:rPr>
              <a:t>Crear y usar recursos de proceso.</a:t>
            </a:r>
          </a:p>
          <a:p>
            <a:pPr algn="l">
              <a:buFont typeface="Arial" panose="020B0604020202020204" pitchFamily="34" charset="0"/>
              <a:buChar char="•"/>
            </a:pPr>
            <a:r>
              <a:rPr lang="es-ES" sz="882" b="0" i="0" strike="noStrike" cap="none" spc="0" baseline="0">
                <a:solidFill>
                  <a:srgbClr val="161616"/>
                </a:solidFill>
                <a:effectLst/>
                <a:latin typeface="Segoe UI"/>
                <a:ea typeface="Segoe UI"/>
                <a:cs typeface="Segoe UI"/>
              </a:rPr>
              <a:t>Ejecutar código en cuadernos.</a:t>
            </a:r>
          </a:p>
          <a:p>
            <a:pPr algn="l">
              <a:buFont typeface="Arial" panose="020B0604020202020204" pitchFamily="34" charset="0"/>
              <a:buChar char="•"/>
            </a:pPr>
            <a:r>
              <a:rPr lang="es-ES" sz="882" b="0" i="0" strike="noStrike" cap="none" spc="0" baseline="0">
                <a:solidFill>
                  <a:srgbClr val="161616"/>
                </a:solidFill>
                <a:effectLst/>
                <a:latin typeface="Segoe UI"/>
                <a:ea typeface="Segoe UI"/>
                <a:cs typeface="Segoe UI"/>
              </a:rPr>
              <a:t>Usar herramientas visuales para crear trabajos y canalizaciones.</a:t>
            </a:r>
          </a:p>
          <a:p>
            <a:pPr algn="l">
              <a:buFont typeface="Arial" panose="020B0604020202020204" pitchFamily="34" charset="0"/>
              <a:buChar char="•"/>
            </a:pPr>
            <a:r>
              <a:rPr lang="es-ES" sz="882" b="0" i="0" strike="noStrike" cap="none" spc="0" baseline="0">
                <a:solidFill>
                  <a:srgbClr val="161616"/>
                </a:solidFill>
                <a:effectLst/>
                <a:latin typeface="Segoe UI"/>
                <a:ea typeface="Segoe UI"/>
                <a:cs typeface="Segoe UI"/>
              </a:rPr>
              <a:t>Usar el aprendizaje automático de máquinas para entrenar modelos.</a:t>
            </a:r>
          </a:p>
          <a:p>
            <a:pPr algn="l">
              <a:buFont typeface="Arial" panose="020B0604020202020204" pitchFamily="34" charset="0"/>
              <a:buChar char="•"/>
            </a:pPr>
            <a:r>
              <a:rPr lang="es-ES" sz="882" b="0" i="0" strike="noStrike" cap="none" spc="0" baseline="0">
                <a:solidFill>
                  <a:srgbClr val="161616"/>
                </a:solidFill>
                <a:effectLst/>
                <a:latin typeface="Segoe UI"/>
                <a:ea typeface="Segoe UI"/>
                <a:cs typeface="Segoe UI"/>
              </a:rPr>
              <a:t>Ver los detalles de los modelos entrenados, incluidas las métricas de evaluación, la información sobre la IA responsable y los parámetros de entrenamiento.</a:t>
            </a:r>
          </a:p>
          <a:p>
            <a:pPr algn="l">
              <a:buFont typeface="Arial" panose="020B0604020202020204" pitchFamily="34" charset="0"/>
              <a:buChar char="•"/>
            </a:pPr>
            <a:r>
              <a:rPr lang="es-ES" sz="882" b="0" i="0" strike="noStrike" cap="none" spc="0" baseline="0">
                <a:solidFill>
                  <a:srgbClr val="161616"/>
                </a:solidFill>
                <a:effectLst/>
                <a:latin typeface="Segoe UI"/>
                <a:ea typeface="Segoe UI"/>
                <a:cs typeface="Segoe UI"/>
              </a:rPr>
              <a:t>Implementar modelos entrenados para inferencias a petición y por lotes.</a:t>
            </a:r>
          </a:p>
          <a:p>
            <a:pPr algn="l">
              <a:buFont typeface="Arial" panose="020B0604020202020204" pitchFamily="34" charset="0"/>
              <a:buChar char="•"/>
            </a:pPr>
            <a:r>
              <a:rPr lang="es-ES" sz="882" b="0" i="0" strike="noStrike" cap="none" spc="0" baseline="0">
                <a:solidFill>
                  <a:srgbClr val="161616"/>
                </a:solidFill>
                <a:effectLst/>
                <a:latin typeface="Segoe UI"/>
                <a:ea typeface="Segoe UI"/>
                <a:cs typeface="Segoe UI"/>
              </a:rPr>
              <a:t>Importar y administrar modelos a partir de un completo catálogo de modelos.</a:t>
            </a:r>
          </a:p>
          <a:p>
            <a:pPr marL="0" indent="0">
              <a:buNone/>
            </a:pPr>
            <a:endParaRPr lang="en-US"/>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Date Placeholder 5"/>
          <p:cNvSpPr>
            <a:spLocks noGrp="1"/>
          </p:cNvSpPr>
          <p:nvPr>
            <p:ph type="dt" idx="10"/>
          </p:nvPr>
        </p:nvSpPr>
        <p:spPr/>
        <p:txBody>
          <a:bodyPr/>
          <a:lstStyle/>
          <a:p>
            <a:fld id="{984A8CCA-C581-4B3F-82EE-93038335BCFF}" type="datetime8">
              <a:rPr lang="en-US" smtClean="0"/>
              <a:t>2/11/2024 1:56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14</a:t>
            </a:fld>
            <a:endParaRPr lang="en-US"/>
          </a:p>
        </p:txBody>
      </p:sp>
    </p:spTree>
    <p:extLst>
      <p:ext uri="{BB962C8B-B14F-4D97-AF65-F5344CB8AC3E}">
        <p14:creationId xmlns:p14="http://schemas.microsoft.com/office/powerpoint/2010/main" val="1190176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900" b="0" i="0" strike="noStrike" cap="none" spc="0" baseline="0">
                <a:solidFill>
                  <a:srgbClr val="000000"/>
                </a:solidFill>
                <a:effectLst/>
                <a:latin typeface="Segoe UI Light"/>
                <a:ea typeface="Segoe UI Light"/>
                <a:cs typeface="Segoe UI Light"/>
              </a:rPr>
              <a:t>Instructores: les recomendamos que completen el ejercicio con antelación: </a:t>
            </a:r>
            <a:r>
              <a:rPr lang="es-ES" sz="900" b="0" i="0" strike="noStrike" cap="none" spc="0" baseline="0">
                <a:solidFill>
                  <a:srgbClr val="000000"/>
                </a:solidFill>
                <a:effectLst/>
                <a:latin typeface="Segoe UI Light"/>
                <a:ea typeface="Segoe UI Light"/>
                <a:cs typeface="Segoe UI Light"/>
                <a:hlinkClick r:id="rId3" history="0"/>
              </a:rPr>
              <a:t>https://microsoftlearning.github.io/mslearn-ai-fundamentals/Instructions/Labs/01-machine-learning.html</a:t>
            </a:r>
            <a:r>
              <a:rPr lang="es-ES" sz="900" b="0" i="0" strike="noStrike" cap="none" spc="0" baseline="0">
                <a:solidFill>
                  <a:srgbClr val="000000"/>
                </a:solidFill>
                <a:effectLst/>
                <a:latin typeface="Segoe UI Light"/>
                <a:ea typeface="Segoe UI Light"/>
                <a:cs typeface="Segoe UI Light"/>
              </a:rPr>
              <a:t>.Esto se recomienda como demostración para ahorrar tiempo de clase y mantener a los alumnos centrados en los conceptos más que en la aplicación.Entrene el modelo con antelación.Durante la clase, puede mostrar a los alumnos la parte "Probar el servicio implementado".</a:t>
            </a:r>
            <a:endParaRPr lang="en-US" sz="800">
              <a:cs typeface="Segoe UI Light" pitchFamily="34" charset="0"/>
            </a:endParaRP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2196C4-4D29-4011-9C14-36E31C65520E}" type="datetime8">
              <a:rPr lang="en-US" smtClean="0"/>
              <a:t>2/11/2024 1:56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15</a:t>
            </a:fld>
            <a:endParaRPr lang="en-US"/>
          </a:p>
        </p:txBody>
      </p:sp>
    </p:spTree>
    <p:extLst>
      <p:ext uri="{BB962C8B-B14F-4D97-AF65-F5344CB8AC3E}">
        <p14:creationId xmlns:p14="http://schemas.microsoft.com/office/powerpoint/2010/main" val="1747624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spcAft>
                <a:spcPts val="340"/>
              </a:spcAft>
              <a:defRPr/>
            </a:pPr>
            <a:r>
              <a:rPr lang="es-ES" sz="882" b="0" i="0" strike="noStrike" cap="none" spc="0" baseline="0">
                <a:solidFill>
                  <a:srgbClr val="000000"/>
                </a:solidFill>
                <a:effectLst/>
                <a:latin typeface="Segoe UI Light"/>
                <a:ea typeface="Segoe UI Light"/>
                <a:cs typeface="Segoe UI Light"/>
              </a:rPr>
              <a:t>El objetivo de este tema es introducir algunos conceptos fundamentales y generales que exploraremos con mayor profundidad más adelante en el curso.No dedique demasiado tiempo profundizando en los detalles aquí.</a:t>
            </a:r>
          </a:p>
        </p:txBody>
      </p:sp>
      <p:sp>
        <p:nvSpPr>
          <p:cNvPr id="4" name="Header Placeholder 3"/>
          <p:cNvSpPr>
            <a:spLocks noGrp="1"/>
          </p:cNvSpPr>
          <p:nvPr>
            <p:ph type="hdr" sz="quarter" idx="6"/>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solidFill>
                  <a:srgbClr val="000000"/>
                </a:soli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16</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568027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spc="0" baseline="0">
                <a:solidFill>
                  <a:srgbClr val="000000"/>
                </a:solidFill>
                <a:effectLst/>
                <a:latin typeface="Segoe UI Light"/>
                <a:ea typeface="Segoe UI Light"/>
                <a:cs typeface="Segoe UI Light"/>
              </a:rPr>
              <a:t>Pregunte a los alumnos sobre su nivel de experiencia existente con Azure y Cloud Services en general y, si corresponde, haga una demostración rápida de cómo navegar por Azure Portal en https://portal.azure.com.</a:t>
            </a:r>
          </a:p>
          <a:p>
            <a:endParaRPr lang="en-US"/>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83F99BD2-0589-4ABB-930D-C41C3B1A5C15}" type="datetime8">
              <a:rPr lang="en-US" smtClean="0"/>
              <a:t>2/11/2024 1:56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17</a:t>
            </a:fld>
            <a:endParaRPr lang="en-US"/>
          </a:p>
        </p:txBody>
      </p:sp>
    </p:spTree>
    <p:extLst>
      <p:ext uri="{BB962C8B-B14F-4D97-AF65-F5344CB8AC3E}">
        <p14:creationId xmlns:p14="http://schemas.microsoft.com/office/powerpoint/2010/main" val="3708235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spc="0" baseline="0">
                <a:solidFill>
                  <a:srgbClr val="000000"/>
                </a:solidFill>
                <a:effectLst/>
                <a:latin typeface="Segoe UI Light"/>
                <a:ea typeface="Segoe UI Light"/>
                <a:cs typeface="Segoe UI Light"/>
              </a:rPr>
              <a:t>Los servicios de Azure AI que tratamos en este curso se centran en las áreas de:</a:t>
            </a:r>
          </a:p>
          <a:p>
            <a:r>
              <a:rPr lang="es-ES" sz="882" b="0" i="0" strike="noStrike" cap="none" spc="0" baseline="0">
                <a:solidFill>
                  <a:srgbClr val="000000"/>
                </a:solidFill>
                <a:effectLst/>
                <a:latin typeface="Segoe UI Light"/>
                <a:ea typeface="Segoe UI Light"/>
                <a:cs typeface="Segoe UI Light"/>
              </a:rPr>
              <a:t>- Azure AI Vision, incluidas las características Análisis de imágenes, Face y Reconocimiento óptico de caracteres</a:t>
            </a:r>
          </a:p>
          <a:p>
            <a:r>
              <a:rPr lang="es-ES" sz="882" b="0" i="0" strike="noStrike" cap="none" spc="0" baseline="0">
                <a:solidFill>
                  <a:srgbClr val="000000"/>
                </a:solidFill>
                <a:effectLst/>
                <a:latin typeface="Segoe UI Light"/>
                <a:ea typeface="Segoe UI Light"/>
                <a:cs typeface="Segoe UI Light"/>
              </a:rPr>
              <a:t>- Lenguaje de Azure AI, incluida la extracción de información, el resumen de texto y la clasificación, la respuesta a preguntas y el reconocimiento del lenguaje conversacional</a:t>
            </a:r>
          </a:p>
          <a:p>
            <a:r>
              <a:rPr lang="es-ES" sz="882" b="0" i="0" strike="noStrike" cap="none" spc="0" baseline="0">
                <a:solidFill>
                  <a:srgbClr val="000000"/>
                </a:solidFill>
                <a:effectLst/>
                <a:latin typeface="Segoe UI Light"/>
                <a:ea typeface="Segoe UI Light"/>
                <a:cs typeface="Segoe UI Light"/>
              </a:rPr>
              <a:t>- Voz de Azure AI, incluido texto a voz y conversión de voz en texto</a:t>
            </a:r>
          </a:p>
          <a:p>
            <a:r>
              <a:rPr lang="es-ES" sz="882" b="0" i="0" strike="noStrike" cap="none" spc="0" baseline="0">
                <a:solidFill>
                  <a:srgbClr val="000000"/>
                </a:solidFill>
                <a:effectLst/>
                <a:latin typeface="Segoe UI Light"/>
                <a:ea typeface="Segoe UI Light"/>
                <a:cs typeface="Segoe UI Light"/>
              </a:rPr>
              <a:t>- Azure OpenAI</a:t>
            </a:r>
          </a:p>
          <a:p>
            <a:r>
              <a:rPr lang="es-ES" sz="882" b="0" i="0" strike="noStrike" cap="none" spc="0" baseline="0">
                <a:solidFill>
                  <a:srgbClr val="000000"/>
                </a:solidFill>
                <a:effectLst/>
                <a:latin typeface="Segoe UI Light"/>
                <a:ea typeface="Segoe UI Light"/>
                <a:cs typeface="Segoe UI Light"/>
              </a:rPr>
              <a:t>También tendrá la oportunidad de comprender lo siguiente:</a:t>
            </a:r>
          </a:p>
          <a:p>
            <a:r>
              <a:rPr lang="es-ES" sz="882" b="0" i="0" strike="noStrike" cap="none" spc="0" baseline="0">
                <a:solidFill>
                  <a:srgbClr val="000000"/>
                </a:solidFill>
                <a:effectLst/>
                <a:latin typeface="Segoe UI Light"/>
                <a:ea typeface="Segoe UI Light"/>
                <a:cs typeface="Segoe UI Light"/>
              </a:rPr>
              <a:t>- Azure Cognitive Search</a:t>
            </a:r>
          </a:p>
          <a:p>
            <a:r>
              <a:rPr lang="es-ES" sz="882" b="0" i="0" strike="noStrike" cap="none" spc="0" baseline="0">
                <a:solidFill>
                  <a:srgbClr val="000000"/>
                </a:solidFill>
                <a:effectLst/>
                <a:latin typeface="Segoe UI Light"/>
                <a:ea typeface="Segoe UI Light"/>
                <a:cs typeface="Segoe UI Light"/>
              </a:rPr>
              <a:t>- Azure Machine Learning y cómo el aprendizaje automático forma la base de las funcionalidades predictivas de la inteligencia artificial.</a:t>
            </a:r>
            <a:endParaRPr lang="en-US"/>
          </a:p>
          <a:p>
            <a:endParaRPr lang="en-US" sz="900">
              <a:cs typeface="Segoe UI Light"/>
            </a:endParaRPr>
          </a:p>
          <a:p>
            <a:endParaRPr lang="en-US">
              <a:cs typeface="Segoe UI Light" pitchFamily="34" charset="0"/>
            </a:endParaRP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CBCD3079-423E-452F-8074-A0499ACA93C6}" type="datetime8">
              <a:rPr lang="en-US" smtClean="0"/>
              <a:t>2/11/2024 1:56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18</a:t>
            </a:fld>
            <a:endParaRPr lang="en-US"/>
          </a:p>
        </p:txBody>
      </p:sp>
    </p:spTree>
    <p:extLst>
      <p:ext uri="{BB962C8B-B14F-4D97-AF65-F5344CB8AC3E}">
        <p14:creationId xmlns:p14="http://schemas.microsoft.com/office/powerpoint/2010/main" val="3106040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spc="0" baseline="0">
                <a:solidFill>
                  <a:srgbClr val="000000"/>
                </a:solidFill>
                <a:effectLst/>
                <a:latin typeface="Segoe UI Light"/>
                <a:ea typeface="Segoe UI Light"/>
                <a:cs typeface="Segoe UI Light"/>
              </a:rPr>
              <a:t>Merece la pena dedicar un poco más tiempo a examinar </a:t>
            </a:r>
            <a:r>
              <a:rPr lang="es-ES" sz="882" b="0" i="1" strike="noStrike" cap="none" spc="0" baseline="0">
                <a:solidFill>
                  <a:srgbClr val="000000"/>
                </a:solidFill>
                <a:effectLst/>
                <a:latin typeface="Segoe UI Light"/>
                <a:ea typeface="Segoe UI Light"/>
                <a:cs typeface="Segoe UI Light"/>
              </a:rPr>
              <a:t>servicios de Azure AI</a:t>
            </a:r>
            <a:r>
              <a:rPr lang="es-ES" sz="882" b="0" i="0" strike="noStrike" cap="none" spc="0" baseline="0">
                <a:solidFill>
                  <a:srgbClr val="000000"/>
                </a:solidFill>
                <a:effectLst/>
                <a:latin typeface="Segoe UI Light"/>
                <a:ea typeface="Segoe UI Light"/>
                <a:cs typeface="Segoe UI Light"/>
              </a:rPr>
              <a:t>, ya que ilustran un patrón común para muchos escenarios de aplicaciones de IA en Azure.</a:t>
            </a:r>
            <a:endParaRPr lang="en-US" i="1"/>
          </a:p>
          <a:p>
            <a:pPr marL="0" marR="0" lvl="0" indent="0" algn="l" defTabSz="914367" rtl="0" eaLnBrk="1" fontAlgn="auto" latinLnBrk="0" hangingPunct="1">
              <a:lnSpc>
                <a:spcPct val="90000"/>
              </a:lnSpc>
              <a:spcBef>
                <a:spcPct val="0"/>
              </a:spcBef>
              <a:spcAft>
                <a:spcPts val="333"/>
              </a:spcAft>
              <a:buClrTx/>
              <a:buSzTx/>
              <a:buFontTx/>
              <a:buNone/>
              <a:defRPr/>
            </a:pPr>
            <a:endParaRPr lang="en-US" i="1"/>
          </a:p>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spc="0" baseline="0">
                <a:solidFill>
                  <a:srgbClr val="000000"/>
                </a:solidFill>
                <a:effectLst/>
                <a:latin typeface="Segoe UI Light"/>
                <a:ea typeface="Segoe UI Light"/>
                <a:cs typeface="Segoe UI Light"/>
              </a:rPr>
              <a:t>Para usar servicios de Azure AI, debe aprovisionar un recurso en su suscripción de Azure.Este puede ser un recurso independiente específico del servicio (por ejemplo, un recurso de Visión de Azure AI) o un recurso de servicios de Azure AI que encapsula varios servicios.El uso de un recurso específico de servicio independiente le permite administrar los costes y acceder a él independientemente de otros servicios que pueda estar utilizando; mientras que un recurso general de servicios de Azure AI le permite combinar todos sus servicios de IA en un solo recurso de Azure para la administración centralizada.</a:t>
            </a:r>
          </a:p>
          <a:p>
            <a:endParaRPr lang="en-US"/>
          </a:p>
          <a:p>
            <a:r>
              <a:rPr lang="es-ES" sz="882" b="0" i="0" strike="noStrike" cap="none" spc="0" baseline="0">
                <a:solidFill>
                  <a:srgbClr val="000000"/>
                </a:solidFill>
                <a:effectLst/>
                <a:latin typeface="Segoe UI Light"/>
                <a:ea typeface="Segoe UI Light"/>
                <a:cs typeface="Segoe UI Light"/>
              </a:rPr>
              <a:t>Independientemente del tipo de recurso que utilice, las aplicaciones cliente consumirán los servicios que proporciona al conectarse a un punto de conexión REST (una dirección HTTPS a la que pueden enviarle solicitudes) utilizando una clave para la autenticación específica del producto.</a:t>
            </a:r>
          </a:p>
          <a:p>
            <a:endParaRPr lang="en-US" sz="850">
              <a:cs typeface="Segoe UI Light"/>
            </a:endParaRP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158D3E45-5059-42FA-8207-F6CC389E8C6A}" type="datetime8">
              <a:rPr lang="en-US" smtClean="0"/>
              <a:t>2/11/2024 1:56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19</a:t>
            </a:fld>
            <a:endParaRPr lang="en-US"/>
          </a:p>
        </p:txBody>
      </p:sp>
    </p:spTree>
    <p:extLst>
      <p:ext uri="{BB962C8B-B14F-4D97-AF65-F5344CB8AC3E}">
        <p14:creationId xmlns:p14="http://schemas.microsoft.com/office/powerpoint/2010/main" val="3977391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50" b="0" i="0" strike="noStrike" cap="none" spc="0" baseline="0">
                <a:solidFill>
                  <a:srgbClr val="000000"/>
                </a:solidFill>
                <a:effectLst/>
                <a:latin typeface="Segoe UI Light"/>
                <a:ea typeface="Segoe UI Light"/>
                <a:cs typeface="Segoe UI Light"/>
              </a:rPr>
              <a:t>Estimaciones de tiempo:</a:t>
            </a:r>
          </a:p>
          <a:p>
            <a:r>
              <a:rPr lang="es-ES" sz="850" b="0" i="0" strike="noStrike" cap="none" spc="0" baseline="0">
                <a:solidFill>
                  <a:srgbClr val="000000"/>
                </a:solidFill>
                <a:effectLst/>
                <a:latin typeface="Segoe UI Light"/>
                <a:ea typeface="Segoe UI Light"/>
                <a:cs typeface="Segoe UI Light"/>
              </a:rPr>
              <a:t>- Conceptos básicos de IA: 15 minutos</a:t>
            </a:r>
          </a:p>
          <a:p>
            <a:r>
              <a:rPr lang="es-ES" sz="850" b="0" i="0" strike="noStrike" cap="none" spc="0" baseline="0">
                <a:solidFill>
                  <a:srgbClr val="000000"/>
                </a:solidFill>
                <a:effectLst/>
                <a:latin typeface="Segoe UI Light"/>
                <a:ea typeface="Segoe UI Light"/>
                <a:cs typeface="Segoe UI Light"/>
              </a:rPr>
              <a:t>- Aspectos básicos del aprendizaje automático: 30 minutos</a:t>
            </a:r>
          </a:p>
          <a:p>
            <a:r>
              <a:rPr lang="es-ES" sz="850" b="0" i="0" strike="noStrike" cap="none" spc="0" baseline="0">
                <a:solidFill>
                  <a:srgbClr val="000000"/>
                </a:solidFill>
                <a:effectLst/>
                <a:latin typeface="Segoe UI Light"/>
                <a:ea typeface="Segoe UI Light"/>
                <a:cs typeface="Segoe UI Light"/>
              </a:rPr>
              <a:t>- Aspectos básicos de los servicios de Azure AI: 15 minutos</a:t>
            </a:r>
          </a:p>
          <a:p>
            <a:r>
              <a:rPr lang="es-ES" sz="850" b="0" i="0" strike="noStrike" cap="none" spc="0" baseline="0">
                <a:solidFill>
                  <a:srgbClr val="000000"/>
                </a:solidFill>
                <a:effectLst/>
                <a:latin typeface="Segoe UI Light"/>
                <a:ea typeface="Segoe UI Light"/>
                <a:cs typeface="Segoe UI Light"/>
              </a:rPr>
              <a:t>- El ejercicio debe llevar unos 20 minutos adicionales.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97EDF7A-6283-436F-BD78-DFBA1213A1AE}"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t>2/11/2024 1:56 PM</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2</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862578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50" b="0" i="0" strike="noStrike" cap="none" spc="0" baseline="0">
                <a:solidFill>
                  <a:srgbClr val="000000"/>
                </a:solidFill>
                <a:effectLst/>
                <a:latin typeface="Segoe UI Light"/>
                <a:ea typeface="Segoe UI Light"/>
                <a:cs typeface="Segoe UI Light"/>
              </a:rPr>
              <a:t>Si es necesario, muestre cómo iniciar sesión en Azure.</a:t>
            </a:r>
          </a:p>
          <a:p>
            <a:endParaRPr lang="en-US"/>
          </a:p>
          <a:p>
            <a:r>
              <a:rPr lang="es-ES" sz="850" b="0" i="0" strike="noStrike" cap="none" spc="0" baseline="0">
                <a:solidFill>
                  <a:srgbClr val="000000"/>
                </a:solidFill>
                <a:effectLst/>
                <a:latin typeface="Segoe UI Light"/>
                <a:ea typeface="Segoe UI Light"/>
                <a:cs typeface="Segoe UI Light"/>
              </a:rPr>
              <a:t>Los aspectos importantes de este ejercicio:</a:t>
            </a:r>
            <a:endParaRPr lang="en-US">
              <a:cs typeface="Segoe UI Light" pitchFamily="34" charset="0"/>
            </a:endParaRPr>
          </a:p>
          <a:p>
            <a:r>
              <a:rPr lang="es-ES" sz="850" b="0" i="0" strike="noStrike" cap="none" spc="0" baseline="0">
                <a:solidFill>
                  <a:srgbClr val="000000"/>
                </a:solidFill>
                <a:effectLst/>
                <a:latin typeface="Segoe UI Light"/>
                <a:ea typeface="Segoe UI Light"/>
                <a:cs typeface="Segoe UI Light"/>
              </a:rPr>
              <a:t>- Los alumnos tienen una idea de cómo se puede acceder a los servicios después de crear un recurso.</a:t>
            </a:r>
          </a:p>
          <a:p>
            <a:r>
              <a:rPr lang="es-ES" sz="850" b="0" i="0" strike="noStrike" cap="none" spc="0" baseline="0">
                <a:solidFill>
                  <a:srgbClr val="000000"/>
                </a:solidFill>
                <a:effectLst/>
                <a:latin typeface="Segoe UI Light"/>
                <a:ea typeface="Segoe UI Light"/>
                <a:cs typeface="Segoe UI Light"/>
              </a:rPr>
              <a:t>- Los alumnos comprenden dónde ubicar la clave de recurso y el punto de conexión en Azure Portal.</a:t>
            </a:r>
          </a:p>
          <a:p>
            <a:endParaRPr lang="en-US" sz="850">
              <a:cs typeface="Segoe UI Light"/>
            </a:endParaRPr>
          </a:p>
          <a:p>
            <a:r>
              <a:rPr lang="es-ES" sz="850" b="0" i="0" strike="noStrike" cap="none" spc="0" baseline="0">
                <a:solidFill>
                  <a:srgbClr val="000000"/>
                </a:solidFill>
                <a:effectLst/>
                <a:latin typeface="Segoe UI Light"/>
                <a:ea typeface="Segoe UI Light"/>
                <a:cs typeface="Segoe UI Light"/>
              </a:rPr>
              <a:t>Los alumnos no necesitan centrarse en capacidades específicas del servicio Content Safety.</a:t>
            </a:r>
            <a:endParaRPr lang="en-US" sz="850">
              <a:cs typeface="Segoe UI Light"/>
            </a:endParaRP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2196C4-4D29-4011-9C14-36E31C65520E}" type="datetime8">
              <a:rPr lang="en-US" smtClean="0"/>
              <a:t>2/11/2024 1:56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20</a:t>
            </a:fld>
            <a:endParaRPr lang="en-US"/>
          </a:p>
        </p:txBody>
      </p:sp>
    </p:spTree>
    <p:extLst>
      <p:ext uri="{BB962C8B-B14F-4D97-AF65-F5344CB8AC3E}">
        <p14:creationId xmlns:p14="http://schemas.microsoft.com/office/powerpoint/2010/main" val="1854560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50" b="0" i="1" strike="noStrike" cap="none" spc="0" baseline="0">
                <a:solidFill>
                  <a:srgbClr val="000000"/>
                </a:solidFill>
                <a:effectLst/>
                <a:latin typeface="Segoe UI Light"/>
                <a:ea typeface="Segoe UI Light"/>
                <a:cs typeface="Segoe UI Light"/>
              </a:rPr>
              <a:t>Deje unos minutos para que los alumnos piensen las preguntas y, después, muestre las respuestas correctas.</a:t>
            </a:r>
          </a:p>
          <a:p>
            <a:endParaRPr lang="en-US"/>
          </a:p>
        </p:txBody>
      </p:sp>
      <p:sp>
        <p:nvSpPr>
          <p:cNvPr id="4" name="Slide Number Placeholder 3"/>
          <p:cNvSpPr>
            <a:spLocks noGrp="1"/>
          </p:cNvSpPr>
          <p:nvPr>
            <p:ph type="sldNum" sz="quarter" idx="5"/>
          </p:nvPr>
        </p:nvSpPr>
        <p:spPr/>
        <p:txBody>
          <a:bodyPr/>
          <a:lstStyle/>
          <a:p>
            <a:fld id="{97E04F8E-88E9-481C-A2B3-C92BCE611EF5}" type="slidenum">
              <a:rPr lang="en-US" smtClean="0"/>
              <a:t>21</a:t>
            </a:fld>
            <a:endParaRPr lang="en-US"/>
          </a:p>
        </p:txBody>
      </p:sp>
    </p:spTree>
    <p:extLst>
      <p:ext uri="{BB962C8B-B14F-4D97-AF65-F5344CB8AC3E}">
        <p14:creationId xmlns:p14="http://schemas.microsoft.com/office/powerpoint/2010/main" val="341981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Header Placeholder 3"/>
          <p:cNvSpPr>
            <a:spLocks noGrp="1"/>
          </p:cNvSpPr>
          <p:nvPr>
            <p:ph type="hdr" sz="quarter" idx="6"/>
          </p:nvPr>
        </p:nvSpPr>
        <p:spPr/>
        <p:txBody>
          <a:bodyPr/>
          <a:lstStyle/>
          <a:p>
            <a:pPr marL="0" marR="0" lvl="0" indent="0" algn="l" defTabSz="932742"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solidFill>
                  <a:srgbClr val="000000"/>
                </a:soli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32742" rtl="0" eaLnBrk="1" fontAlgn="auto" latinLnBrk="0" hangingPunct="1">
                <a:lnSpc>
                  <a:spcPct val="100000"/>
                </a:lnSpc>
                <a:spcBef>
                  <a:spcPct val="0"/>
                </a:spcBef>
                <a:spcAft>
                  <a:spcPct val="0"/>
                </a:spcAft>
                <a:buClrTx/>
                <a:buSzTx/>
                <a:buFontTx/>
                <a:buNone/>
                <a:defRPr/>
              </a:pPr>
              <a:t>22</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0" i="0" strike="noStrike" cap="none" spc="0" baseline="0">
                <a:solidFill>
                  <a:srgbClr val="000000"/>
                </a:solidFill>
                <a:effectLst/>
                <a:latin typeface="Segoe UI Light"/>
                <a:ea typeface="Segoe UI Light"/>
                <a:cs typeface="Segoe UI Light"/>
              </a:rPr>
              <a:t>Anime a los alumnos a revisar el contenido de Learn para obtener más información.</a:t>
            </a:r>
            <a:endParaRPr lang="en-US" sz="900"/>
          </a:p>
        </p:txBody>
      </p:sp>
      <p:sp>
        <p:nvSpPr>
          <p:cNvPr id="4" name="Header Placeholder 3"/>
          <p:cNvSpPr>
            <a:spLocks noGrp="1"/>
          </p:cNvSpPr>
          <p:nvPr>
            <p:ph type="hdr" sz="quarter" idx="6"/>
          </p:nvPr>
        </p:nvSpPr>
        <p:spPr/>
        <p:txBody>
          <a:bodyPr/>
          <a:lstStyle/>
          <a:p>
            <a:pPr marL="0" marR="0" lvl="0" indent="0" algn="l" defTabSz="932742"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solidFill>
                  <a:srgbClr val="000000"/>
                </a:soli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32742" rtl="0" eaLnBrk="1" fontAlgn="auto" latinLnBrk="0" hangingPunct="1">
                <a:lnSpc>
                  <a:spcPct val="100000"/>
                </a:lnSpc>
                <a:spcBef>
                  <a:spcPct val="0"/>
                </a:spcBef>
                <a:spcAft>
                  <a:spcPct val="0"/>
                </a:spcAft>
                <a:buClrTx/>
                <a:buSzTx/>
                <a:buFontTx/>
                <a:buNone/>
                <a:defRPr/>
              </a:pPr>
              <a:t>23</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808996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solidFill>
                  <a:srgbClr val="000000"/>
                </a:soli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24</a:t>
            </a:fld>
            <a:endParaRPr lang="en-US"/>
          </a:p>
        </p:txBody>
      </p:sp>
    </p:spTree>
    <p:extLst>
      <p:ext uri="{BB962C8B-B14F-4D97-AF65-F5344CB8AC3E}">
        <p14:creationId xmlns:p14="http://schemas.microsoft.com/office/powerpoint/2010/main" val="1485510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Date Placeholder 5"/>
          <p:cNvSpPr>
            <a:spLocks noGrp="1"/>
          </p:cNvSpPr>
          <p:nvPr>
            <p:ph type="dt" idx="12"/>
          </p:nvPr>
        </p:nvSpPr>
        <p:spPr/>
        <p:txBody>
          <a:bodyPr/>
          <a:lstStyle/>
          <a:p>
            <a:fld id="{978DE6F7-CF15-4DBA-AEBD-C895B4D14AFA}" type="datetime8">
              <a:rPr lang="en-US" smtClean="0"/>
              <a:t>2/11/2024 1:56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a:t>
            </a:fld>
            <a:endParaRPr lang="en-US"/>
          </a:p>
        </p:txBody>
      </p:sp>
    </p:spTree>
    <p:extLst>
      <p:ext uri="{BB962C8B-B14F-4D97-AF65-F5344CB8AC3E}">
        <p14:creationId xmlns:p14="http://schemas.microsoft.com/office/powerpoint/2010/main" val="151808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spcAft>
                <a:spcPts val="340"/>
              </a:spcAft>
              <a:defRPr/>
            </a:pPr>
            <a:r>
              <a:rPr lang="es-ES" sz="850" b="0" i="0" strike="noStrike" cap="none" spc="0" baseline="0">
                <a:solidFill>
                  <a:srgbClr val="000000"/>
                </a:solidFill>
                <a:effectLst/>
                <a:latin typeface="Segoe UI Light"/>
                <a:ea typeface="Segoe UI Light"/>
                <a:cs typeface="Segoe UI Light"/>
              </a:rPr>
              <a:t>El objetivo de este tema es introducir algunos conceptos fundamentales y generales que exploraremos con mayor profundidad más adelante en el curso.No dedique demasiado tiempo profundizando en los detalles aquí.</a:t>
            </a:r>
          </a:p>
        </p:txBody>
      </p:sp>
      <p:sp>
        <p:nvSpPr>
          <p:cNvPr id="4" name="Header Placeholder 3"/>
          <p:cNvSpPr>
            <a:spLocks noGrp="1"/>
          </p:cNvSpPr>
          <p:nvPr>
            <p:ph type="hdr" sz="quarter" idx="6"/>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solidFill>
                  <a:srgbClr val="000000"/>
                </a:soli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4</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spc="0" baseline="0">
                <a:solidFill>
                  <a:srgbClr val="000000"/>
                </a:solidFill>
                <a:effectLst/>
                <a:latin typeface="Segoe UI Light"/>
                <a:ea typeface="Segoe UI Light"/>
                <a:cs typeface="Segoe UI Light"/>
              </a:rPr>
              <a:t>Estas son todas las cosas que la mayoría de los humanos hacen a diario, a menudo inconscientemente:</a:t>
            </a:r>
          </a:p>
          <a:p>
            <a:pPr marL="171450" indent="-171450">
              <a:buFont typeface="Arial" panose="020B0604020202020204" pitchFamily="34" charset="0"/>
              <a:buChar char="•"/>
            </a:pPr>
            <a:r>
              <a:rPr lang="es-ES" sz="882" b="0" i="0" strike="noStrike" cap="none" spc="0" baseline="0">
                <a:solidFill>
                  <a:srgbClr val="000000"/>
                </a:solidFill>
                <a:effectLst/>
                <a:latin typeface="Segoe UI Light"/>
                <a:ea typeface="Segoe UI Light"/>
                <a:cs typeface="Segoe UI Light"/>
              </a:rPr>
              <a:t>Hacemos predicciones o reconocemos patrones mediante la información que tenemos disponible y nuestra experiencia pasada para guiarnos.</a:t>
            </a:r>
          </a:p>
          <a:p>
            <a:pPr marL="171450" marR="0" lvl="0" indent="-171450" algn="l" defTabSz="914367" rtl="0" eaLnBrk="1" fontAlgn="auto" latinLnBrk="0" hangingPunct="1">
              <a:lnSpc>
                <a:spcPct val="90000"/>
              </a:lnSpc>
              <a:spcBef>
                <a:spcPct val="0"/>
              </a:spcBef>
              <a:spcAft>
                <a:spcPts val="333"/>
              </a:spcAft>
              <a:buClrTx/>
              <a:buSzTx/>
              <a:buFont typeface="Arial" panose="020B0604020202020204" pitchFamily="34" charset="0"/>
              <a:buChar char="•"/>
              <a:defRPr/>
            </a:pPr>
            <a:r>
              <a:rPr lang="es-ES" sz="882" b="0" i="0" strike="noStrike" cap="none" spc="0" baseline="0">
                <a:solidFill>
                  <a:srgbClr val="000000"/>
                </a:solidFill>
                <a:effectLst/>
                <a:latin typeface="Segoe UI Light"/>
                <a:ea typeface="Segoe UI Light"/>
                <a:cs typeface="Segoe UI Light"/>
              </a:rPr>
              <a:t>Podemos saber intuitivamente cuándo algo no está del todo bien o si no se ajusta a un patrón esperado.</a:t>
            </a:r>
          </a:p>
          <a:p>
            <a:pPr marL="171450" indent="-171450">
              <a:buFont typeface="Arial" panose="020B0604020202020204" pitchFamily="34" charset="0"/>
              <a:buChar char="•"/>
            </a:pPr>
            <a:r>
              <a:rPr lang="es-ES" sz="882" b="0" i="0" strike="noStrike" cap="none" spc="0" baseline="0">
                <a:solidFill>
                  <a:srgbClr val="000000"/>
                </a:solidFill>
                <a:effectLst/>
                <a:latin typeface="Segoe UI Light"/>
                <a:ea typeface="Segoe UI Light"/>
                <a:cs typeface="Segoe UI Light"/>
              </a:rPr>
              <a:t>Usamos la vista para experimentar el mundo visualmente.</a:t>
            </a:r>
          </a:p>
          <a:p>
            <a:pPr marL="171450" indent="-171450">
              <a:buFont typeface="Arial" panose="020B0604020202020204" pitchFamily="34" charset="0"/>
              <a:buChar char="•"/>
            </a:pPr>
            <a:r>
              <a:rPr lang="es-ES" sz="882" b="0" i="0" strike="noStrike" cap="none" spc="0" baseline="0">
                <a:solidFill>
                  <a:srgbClr val="000000"/>
                </a:solidFill>
                <a:effectLst/>
                <a:latin typeface="Segoe UI Light"/>
                <a:ea typeface="Segoe UI Light"/>
                <a:cs typeface="Segoe UI Light"/>
              </a:rPr>
              <a:t>Nos comunicamos escribiendo y hablando, y participamos en conversaciones dinámicas, respondiendo adecuadamente.</a:t>
            </a:r>
          </a:p>
          <a:p>
            <a:pPr marL="171450" marR="0" lvl="0" indent="-171450" algn="l" defTabSz="914367" rtl="0" eaLnBrk="1" fontAlgn="auto" latinLnBrk="0" hangingPunct="1">
              <a:lnSpc>
                <a:spcPct val="90000"/>
              </a:lnSpc>
              <a:spcBef>
                <a:spcPct val="0"/>
              </a:spcBef>
              <a:spcAft>
                <a:spcPts val="333"/>
              </a:spcAft>
              <a:buClrTx/>
              <a:buSzTx/>
              <a:buFont typeface="Arial" panose="020B0604020202020204" pitchFamily="34" charset="0"/>
              <a:buChar char="•"/>
              <a:defRPr/>
            </a:pPr>
            <a:r>
              <a:rPr lang="es-ES" sz="882" b="0" i="0" strike="noStrike" cap="none" spc="0" baseline="0">
                <a:solidFill>
                  <a:srgbClr val="000000"/>
                </a:solidFill>
                <a:effectLst/>
                <a:latin typeface="Segoe UI Light"/>
                <a:ea typeface="Segoe UI Light"/>
                <a:cs typeface="Segoe UI Light"/>
              </a:rPr>
              <a:t>Podemos extraer información de varios orígenes para ampliar nuestro conocimiento.</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6ADEF08-D0BF-48B3-BD1E-F1459FD5E216}" type="datetime8">
              <a:rPr lang="en-US" smtClean="0"/>
              <a:t>2/11/2024 1:56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5</a:t>
            </a:fld>
            <a:endParaRPr lang="en-US"/>
          </a:p>
        </p:txBody>
      </p:sp>
    </p:spTree>
    <p:extLst>
      <p:ext uri="{BB962C8B-B14F-4D97-AF65-F5344CB8AC3E}">
        <p14:creationId xmlns:p14="http://schemas.microsoft.com/office/powerpoint/2010/main" val="2807621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spc="0" baseline="0">
                <a:solidFill>
                  <a:srgbClr val="000000"/>
                </a:solidFill>
                <a:effectLst/>
                <a:latin typeface="Segoe UI Light"/>
                <a:ea typeface="Segoe UI Light"/>
                <a:cs typeface="Segoe UI Light"/>
              </a:rPr>
              <a:t>La diapositiva enumera las cargas de trabajo comunes o "áreas" de IA, que corresponden a los rasgos humanos en la diapositiva anterior.</a:t>
            </a:r>
          </a:p>
          <a:p>
            <a:r>
              <a:rPr lang="es-ES" sz="882" b="0" i="0" strike="noStrike" cap="none" spc="0" baseline="0">
                <a:solidFill>
                  <a:srgbClr val="000000"/>
                </a:solidFill>
                <a:effectLst/>
                <a:latin typeface="Segoe UI Light"/>
                <a:ea typeface="Segoe UI Light"/>
                <a:cs typeface="Segoe UI Light"/>
              </a:rPr>
              <a:t>Exploraremos cada una de estas cargas de trabajo en detalle, pero por ahora solo cabe señalar que en muchas soluciones, las cargas de trabajo pueden superponerse.</a:t>
            </a:r>
          </a:p>
          <a:p>
            <a:endParaRPr lang="en-US"/>
          </a:p>
          <a:p>
            <a:r>
              <a:rPr lang="es-ES" sz="882" b="0" i="0" strike="noStrike" cap="none" spc="0" baseline="0">
                <a:solidFill>
                  <a:srgbClr val="000000"/>
                </a:solidFill>
                <a:effectLst/>
                <a:latin typeface="Segoe UI Light"/>
                <a:ea typeface="Segoe UI Light"/>
                <a:cs typeface="Segoe UI Light"/>
              </a:rPr>
              <a:t>Por ejemplo, imagine una solución de IA conversacional que utiliza un bot para procesar una reclamación de seguro de coche.El bot se basa en algunas capacidades de procesamiento de lenguaje natural para dar sentido a la entrada, como "Quiero enviar una reclamación".Puede permitir a los usuarios enviar una fotografía de un vehículo dañado, usar Computer Vision para evaluar el daño y aplicar un modelo de Machine Learning para predecir los posibles costes de reparación.El bot también podría usar la detección de anomalías para identificar reclamaciones potencialmente fraudulentas.Por último, los datos de notificaciones, incluidos formularios, fotografías y otros artefactos, se pueden indexar para extraer información y crear un almacén de conocimiento que permita búsquedas a fin de ayudar a administrar notificaciones futuras.</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E9C6B570-3933-42D0-81DA-B3540CF4B6B4}" type="datetime8">
              <a:rPr lang="en-US" smtClean="0"/>
              <a:t>2/11/2024 1:56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6</a:t>
            </a:fld>
            <a:endParaRPr lang="en-US"/>
          </a:p>
        </p:txBody>
      </p:sp>
    </p:spTree>
    <p:extLst>
      <p:ext uri="{BB962C8B-B14F-4D97-AF65-F5344CB8AC3E}">
        <p14:creationId xmlns:p14="http://schemas.microsoft.com/office/powerpoint/2010/main" val="219406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spc="0" baseline="0">
                <a:solidFill>
                  <a:srgbClr val="000000"/>
                </a:solidFill>
                <a:effectLst/>
                <a:latin typeface="Consolas"/>
                <a:ea typeface="Consolas"/>
                <a:cs typeface="Consolas"/>
              </a:rPr>
              <a:t>En Microsoft, el desarrollo de software de IA está guiado por un conjunto de seis principios para una IA responsable.</a:t>
            </a:r>
            <a:endParaRPr lang="en-US" sz="850" b="0">
              <a:solidFill>
                <a:srgbClr val="000000"/>
              </a:solidFill>
              <a:effectLst/>
              <a:latin typeface="Consolas" panose="020B0609020204030204" pitchFamily="49" charset="0"/>
            </a:endParaRPr>
          </a:p>
          <a:p>
            <a:endParaRPr lang="en-US" b="0">
              <a:solidFill>
                <a:srgbClr val="000000"/>
              </a:solidFill>
              <a:effectLst/>
              <a:latin typeface="Consolas" panose="020B0609020204030204" pitchFamily="49" charset="0"/>
            </a:endParaRPr>
          </a:p>
          <a:p>
            <a:r>
              <a:rPr lang="es-ES" sz="850" b="0" i="0" strike="noStrike" cap="none" spc="0" baseline="0">
                <a:solidFill>
                  <a:srgbClr val="000000"/>
                </a:solidFill>
                <a:effectLst/>
                <a:latin typeface="Consolas"/>
                <a:ea typeface="Consolas"/>
                <a:cs typeface="Consolas"/>
              </a:rPr>
              <a:t>Use los resúmenes a continuación para relacionarlos con los desafíos y riesgos de la diapositiva anterior.</a:t>
            </a:r>
          </a:p>
          <a:p>
            <a:r>
              <a:rPr lang="es-ES" sz="850" b="1" i="0" strike="noStrike" cap="none" spc="0" baseline="0">
                <a:solidFill>
                  <a:srgbClr val="800000"/>
                </a:solidFill>
                <a:effectLst/>
                <a:latin typeface="Consolas"/>
                <a:ea typeface="Consolas"/>
                <a:cs typeface="Consolas"/>
              </a:rPr>
              <a:t>Equidad</a:t>
            </a:r>
            <a:br>
              <a:rPr sz="850"/>
            </a:br>
            <a:r>
              <a:rPr lang="es-ES" sz="850" b="0" i="0" strike="noStrike" cap="none" spc="0" baseline="0">
                <a:solidFill>
                  <a:srgbClr val="000000"/>
                </a:solidFill>
                <a:effectLst/>
                <a:latin typeface="Consolas"/>
                <a:ea typeface="Consolas"/>
                <a:cs typeface="Consolas"/>
              </a:rPr>
              <a:t>Los sistemas de IA deben tratar a todas las personas de forma justa. Por ejemplo, suponga que crea un modelo de Machine Learning para admitir una solicitud de aprobación de préstamo para un banco. El modelo debe hacer predicciones de si el préstamo debe ser aprobado sin incorporar ningún sesgo basado en el género, el origen étnico u otros factores que puedan resultar en una ventaja o desventaja injusta para grupos específicos de solicitantes.</a:t>
            </a:r>
            <a:endParaRPr lang="en-US" sz="850">
              <a:latin typeface="Consolas"/>
            </a:endParaRPr>
          </a:p>
          <a:p>
            <a:r>
              <a:rPr lang="es-ES" sz="882" b="0" i="0" strike="noStrike" cap="none" spc="0" baseline="0">
                <a:solidFill>
                  <a:srgbClr val="000000"/>
                </a:solidFill>
                <a:effectLst/>
                <a:latin typeface="Consolas"/>
                <a:ea typeface="Consolas"/>
                <a:cs typeface="Consolas"/>
              </a:rPr>
              <a:t>Azure Machine Learning incluye la capacidad de interpretar modelos y cuantificar en qué medida cada característica de los datos influye en la predicción del modelo. Esta capacidad ayuda a los científicos y desarrolladores de datos a identificar y mitigar sesgos en el modelo.</a:t>
            </a:r>
            <a:endParaRPr lang="en-US" sz="850" b="0">
              <a:solidFill>
                <a:srgbClr val="000000"/>
              </a:solidFill>
              <a:effectLst/>
              <a:latin typeface="Consolas" panose="020B0609020204030204" pitchFamily="49" charset="0"/>
            </a:endParaRPr>
          </a:p>
          <a:p>
            <a:r>
              <a:rPr lang="es-ES" sz="882" b="1" i="0" strike="noStrike" cap="none" spc="0" baseline="0">
                <a:solidFill>
                  <a:srgbClr val="800000"/>
                </a:solidFill>
                <a:effectLst/>
                <a:latin typeface="Consolas"/>
                <a:ea typeface="Consolas"/>
                <a:cs typeface="Consolas"/>
              </a:rPr>
              <a:t>Fiabilidad y seguridad</a:t>
            </a:r>
            <a:br>
              <a:rPr sz="882"/>
            </a:br>
            <a:r>
              <a:rPr lang="es-ES" sz="882" b="0" i="0" strike="noStrike" cap="none" spc="0" baseline="0">
                <a:solidFill>
                  <a:srgbClr val="000000"/>
                </a:solidFill>
                <a:effectLst/>
                <a:latin typeface="Consolas"/>
                <a:ea typeface="Consolas"/>
                <a:cs typeface="Consolas"/>
              </a:rPr>
              <a:t>Los sistemas de IA deben funcionar de manera fiable y segura. Por ejemplo, considere un sistema de software basado en IA para un coche autónomo o un modelo de Machine Learning que diagnostique los síntomas del paciente y recomiende recetas. La falta de confiabilidad en este tipo de sistemas puede resultar en un riesgo sustancial para la vida humana.</a:t>
            </a:r>
            <a:endParaRPr lang="en-US" sz="850" b="0">
              <a:solidFill>
                <a:srgbClr val="000000"/>
              </a:solidFill>
              <a:effectLst/>
              <a:latin typeface="Consolas" panose="020B0609020204030204" pitchFamily="49" charset="0"/>
            </a:endParaRPr>
          </a:p>
          <a:p>
            <a:r>
              <a:rPr lang="es-ES" sz="882" b="0" i="0" strike="noStrike" cap="none" spc="0" baseline="0">
                <a:solidFill>
                  <a:srgbClr val="000000"/>
                </a:solidFill>
                <a:effectLst/>
                <a:latin typeface="Consolas"/>
                <a:ea typeface="Consolas"/>
                <a:cs typeface="Consolas"/>
              </a:rPr>
              <a:t>El desarrollo de aplicaciones de software basadas en inteligencia artificial debe someterse a rigurosos procesos de prueba y administración de implementaciones para garantizar que funcionen de la forma esperada antes de su lanzamiento.</a:t>
            </a:r>
            <a:endParaRPr lang="en-US" sz="850" b="0">
              <a:solidFill>
                <a:srgbClr val="000000"/>
              </a:solidFill>
              <a:effectLst/>
              <a:latin typeface="Consolas" panose="020B0609020204030204" pitchFamily="49" charset="0"/>
            </a:endParaRPr>
          </a:p>
          <a:p>
            <a:r>
              <a:rPr lang="es-ES" sz="882" b="1" i="0" strike="noStrike" cap="none" spc="0" baseline="0">
                <a:solidFill>
                  <a:srgbClr val="800000"/>
                </a:solidFill>
                <a:effectLst/>
                <a:latin typeface="Consolas"/>
                <a:ea typeface="Consolas"/>
                <a:cs typeface="Consolas"/>
              </a:rPr>
              <a:t>Privacidad y seguridad</a:t>
            </a:r>
            <a:br>
              <a:rPr sz="882"/>
            </a:br>
            <a:r>
              <a:rPr lang="es-ES" sz="882" b="0" i="0" strike="noStrike" cap="none" spc="0" baseline="0">
                <a:solidFill>
                  <a:srgbClr val="000000"/>
                </a:solidFill>
                <a:effectLst/>
                <a:latin typeface="Consolas"/>
                <a:ea typeface="Consolas"/>
                <a:cs typeface="Consolas"/>
              </a:rPr>
              <a:t>Los sistemas de IA deben ser seguros y respetar la privacidad. Los modelos de Machine Learning en los que se basan los sistemas de inteligencia artificial se centran en grandes volúmenes de datos, que pueden contener datos personales que deben mantenerse privados. Incluso después de que los modelos estén entrenados y el sistema esté en producción, usa datos nuevos para hacer predicciones o tomar medidas que pueden estar sujetas a problemas de privacidad o seguridad.</a:t>
            </a:r>
            <a:endParaRPr lang="en-US" sz="850" b="0">
              <a:solidFill>
                <a:srgbClr val="000000"/>
              </a:solidFill>
              <a:effectLst/>
              <a:latin typeface="Consolas" panose="020B0609020204030204" pitchFamily="49" charset="0"/>
            </a:endParaRPr>
          </a:p>
          <a:p>
            <a:r>
              <a:rPr lang="es-ES" sz="882" b="1" i="0" strike="noStrike" cap="none" spc="0" baseline="0">
                <a:solidFill>
                  <a:srgbClr val="800000"/>
                </a:solidFill>
                <a:effectLst/>
                <a:latin typeface="Consolas"/>
                <a:ea typeface="Consolas"/>
                <a:cs typeface="Consolas"/>
              </a:rPr>
              <a:t>Inclusión</a:t>
            </a:r>
            <a:br>
              <a:rPr sz="882"/>
            </a:br>
            <a:r>
              <a:rPr lang="es-ES" sz="882" b="0" i="0" strike="noStrike" cap="none" spc="0" baseline="0">
                <a:solidFill>
                  <a:srgbClr val="000000"/>
                </a:solidFill>
                <a:effectLst/>
                <a:latin typeface="Consolas"/>
                <a:ea typeface="Consolas"/>
                <a:cs typeface="Consolas"/>
              </a:rPr>
              <a:t>Los sistemas de IA deben capacitar a todo el mundo e involucrar a las personas. La IA debería aportar beneficios a todos los sectores de la sociedad, independientemente de su capacidad física, género, orientación sexual, origen étnico u otros factores.</a:t>
            </a:r>
            <a:endParaRPr lang="en-US" sz="850" b="0">
              <a:solidFill>
                <a:srgbClr val="000000"/>
              </a:solidFill>
              <a:effectLst/>
              <a:latin typeface="Consolas" panose="020B0609020204030204" pitchFamily="49" charset="0"/>
            </a:endParaRPr>
          </a:p>
          <a:p>
            <a:r>
              <a:rPr lang="es-ES" sz="882" b="1" i="0" strike="noStrike" cap="none" spc="0" baseline="0">
                <a:solidFill>
                  <a:srgbClr val="800000"/>
                </a:solidFill>
                <a:effectLst/>
                <a:latin typeface="Consolas"/>
                <a:ea typeface="Consolas"/>
                <a:cs typeface="Consolas"/>
              </a:rPr>
              <a:t>Transparencia</a:t>
            </a:r>
            <a:br>
              <a:rPr sz="882"/>
            </a:br>
            <a:r>
              <a:rPr lang="es-ES" sz="882" b="0" i="0" strike="noStrike" cap="none" spc="0" baseline="0">
                <a:solidFill>
                  <a:srgbClr val="000000"/>
                </a:solidFill>
                <a:effectLst/>
                <a:latin typeface="Consolas"/>
                <a:ea typeface="Consolas"/>
                <a:cs typeface="Consolas"/>
              </a:rPr>
              <a:t>Los sistemas de IA deben ser comprensibles. Los usuarios deben ser plenamente conscientes del propósito del sistema, de su funcionamiento y de las limitaciones que se pueden esperar.</a:t>
            </a:r>
            <a:endParaRPr lang="en-US" sz="850" b="0">
              <a:solidFill>
                <a:srgbClr val="000000"/>
              </a:solidFill>
              <a:effectLst/>
              <a:latin typeface="Consolas" panose="020B0609020204030204" pitchFamily="49" charset="0"/>
            </a:endParaRPr>
          </a:p>
          <a:p>
            <a:r>
              <a:rPr lang="es-ES" sz="882" b="1" i="0" strike="noStrike" cap="none" spc="0" baseline="0">
                <a:solidFill>
                  <a:srgbClr val="800000"/>
                </a:solidFill>
                <a:effectLst/>
                <a:latin typeface="Consolas"/>
                <a:ea typeface="Consolas"/>
                <a:cs typeface="Consolas"/>
              </a:rPr>
              <a:t>Responsabilidad</a:t>
            </a:r>
            <a:br>
              <a:rPr sz="882"/>
            </a:br>
            <a:r>
              <a:rPr lang="es-ES" sz="882" b="0" i="0" strike="noStrike" cap="none" spc="0" baseline="0">
                <a:solidFill>
                  <a:srgbClr val="000000"/>
                </a:solidFill>
                <a:effectLst/>
                <a:latin typeface="Consolas"/>
                <a:ea typeface="Consolas"/>
                <a:cs typeface="Consolas"/>
              </a:rPr>
              <a:t>Las personas deben ser responsables de los sistemas de IA. Los diseñadores y desarrolladores de soluciones basadas en IA deben trabajar dentro de un marco de principios organizacionales y de gobernanza que garanticen que la solución cumpla con los estándares éticos y legales que están claramente definidos.</a:t>
            </a:r>
            <a:endParaRPr lang="en-US" sz="850" b="0">
              <a:solidFill>
                <a:srgbClr val="000000"/>
              </a:solidFill>
              <a:effectLst/>
              <a:latin typeface="Consolas" panose="020B0609020204030204" pitchFamily="49" charset="0"/>
            </a:endParaRPr>
          </a:p>
          <a:p>
            <a:endParaRPr lang="en-US" b="0">
              <a:solidFill>
                <a:srgbClr val="000000"/>
              </a:solidFill>
              <a:effectLst/>
              <a:latin typeface="Consolas" panose="020B0609020204030204" pitchFamily="49" charset="0"/>
            </a:endParaRP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B986ABA6-71EF-40D3-AC2B-6067001DCDC6}" type="datetime8">
              <a:rPr lang="en-US" smtClean="0"/>
              <a:t>2/11/2024 1:56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7</a:t>
            </a:fld>
            <a:endParaRPr lang="en-US"/>
          </a:p>
        </p:txBody>
      </p:sp>
    </p:spTree>
    <p:extLst>
      <p:ext uri="{BB962C8B-B14F-4D97-AF65-F5344CB8AC3E}">
        <p14:creationId xmlns:p14="http://schemas.microsoft.com/office/powerpoint/2010/main" val="3842341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ct val="0"/>
              </a:spcBef>
              <a:spcAft>
                <a:spcPts val="340"/>
              </a:spcAft>
              <a:buClrTx/>
              <a:buSzTx/>
              <a:buFontTx/>
              <a:buNone/>
              <a:defRPr/>
            </a:pPr>
            <a:r>
              <a:rPr lang="es-ES" sz="882" b="0" i="0" strike="noStrike" cap="none" spc="0" baseline="0">
                <a:solidFill>
                  <a:srgbClr val="000000"/>
                </a:solidFill>
                <a:effectLst/>
                <a:latin typeface="Segoe UI Light"/>
                <a:ea typeface="Segoe UI Light"/>
                <a:cs typeface="Segoe UI Light"/>
              </a:rPr>
              <a:t>El objetivo de este tema es introducir algunos conceptos fundamentales y de alto nivel.Los alumnos no necesitan memorizar la mecánica del aprendizaje profundo ni conocer los algoritmos usados para diferentes tipos de aprendizaje automático.El enfoque es mostrar cómo los modelos de Machine Learning pueden admitir tareas de inferencia.De este modo, en la tercera sección sobre los servicios de Azure AI, los alumnos pueden conectar los bloques de creación del aprendizaje automático con los servicios de inteligencia artificial.</a:t>
            </a:r>
          </a:p>
        </p:txBody>
      </p:sp>
      <p:sp>
        <p:nvSpPr>
          <p:cNvPr id="4" name="Header Placeholder 3"/>
          <p:cNvSpPr>
            <a:spLocks noGrp="1"/>
          </p:cNvSpPr>
          <p:nvPr>
            <p:ph type="hdr" sz="quarter" idx="6"/>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solidFill>
                  <a:srgbClr val="000000"/>
                </a:soli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233650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s-ES" sz="882" b="0" i="0" strike="noStrike" cap="none" spc="0" baseline="0">
                <a:solidFill>
                  <a:srgbClr val="161616"/>
                </a:solidFill>
                <a:effectLst/>
                <a:latin typeface="Segoe UI"/>
                <a:ea typeface="Segoe UI"/>
                <a:cs typeface="Segoe UI"/>
              </a:rPr>
              <a:t>Los datos de entrenamiento constan de observaciones pasadas.En la mayoría de los casos, las observaciones incluyen los atributos observados o </a:t>
            </a:r>
            <a:r>
              <a:rPr lang="es-ES" sz="882" b="0" i="1" strike="noStrike" cap="none" spc="0" baseline="0">
                <a:solidFill>
                  <a:srgbClr val="161616"/>
                </a:solidFill>
                <a:effectLst/>
                <a:latin typeface="Segoe UI"/>
                <a:ea typeface="Segoe UI"/>
                <a:cs typeface="Segoe UI"/>
              </a:rPr>
              <a:t>características</a:t>
            </a:r>
            <a:r>
              <a:rPr lang="es-ES" sz="882" b="0" i="0" strike="noStrike" cap="none" spc="0" baseline="0">
                <a:solidFill>
                  <a:srgbClr val="161616"/>
                </a:solidFill>
                <a:effectLst/>
                <a:latin typeface="Segoe UI"/>
                <a:ea typeface="Segoe UI"/>
                <a:cs typeface="Segoe UI"/>
              </a:rPr>
              <a:t> de la cosa observada, y el valor conocido de la cosa para la que se quiere entrenar un modelo de predicción (conocido como la </a:t>
            </a:r>
            <a:r>
              <a:rPr lang="es-ES" sz="882" b="0" i="1" strike="noStrike" cap="none" spc="0" baseline="0">
                <a:solidFill>
                  <a:srgbClr val="161616"/>
                </a:solidFill>
                <a:effectLst/>
                <a:latin typeface="Segoe UI"/>
                <a:ea typeface="Segoe UI"/>
                <a:cs typeface="Segoe UI"/>
              </a:rPr>
              <a:t>etiqueta</a:t>
            </a:r>
            <a:r>
              <a:rPr lang="es-ES" sz="882" b="0" i="0" strike="noStrike" cap="none" spc="0" baseline="0">
                <a:solidFill>
                  <a:srgbClr val="161616"/>
                </a:solidFill>
                <a:effectLst/>
                <a:latin typeface="Segoe UI"/>
                <a:ea typeface="Segoe UI"/>
                <a:cs typeface="Segoe UI"/>
              </a:rPr>
              <a:t>).En términos matemáticos, a menudo verá que se hace referencia a las características usando el nombre abreviado de variable </a:t>
            </a:r>
            <a:r>
              <a:rPr lang="es-ES" sz="882" b="1" i="1" strike="noStrike" cap="none" spc="0" baseline="0">
                <a:solidFill>
                  <a:srgbClr val="161616"/>
                </a:solidFill>
                <a:effectLst/>
                <a:latin typeface="Segoe UI"/>
                <a:ea typeface="Segoe UI"/>
                <a:cs typeface="Segoe UI"/>
              </a:rPr>
              <a:t>x</a:t>
            </a:r>
            <a:r>
              <a:rPr lang="es-ES" sz="882" b="0" i="0" strike="noStrike" cap="none" spc="0" baseline="0">
                <a:solidFill>
                  <a:srgbClr val="161616"/>
                </a:solidFill>
                <a:effectLst/>
                <a:latin typeface="Segoe UI"/>
                <a:ea typeface="Segoe UI"/>
                <a:cs typeface="Segoe UI"/>
              </a:rPr>
              <a:t>, y que se hace referencia al etiquetado como </a:t>
            </a:r>
            <a:r>
              <a:rPr lang="es-ES" sz="882" b="1" i="1" strike="noStrike" cap="none" spc="0" baseline="0">
                <a:solidFill>
                  <a:srgbClr val="161616"/>
                </a:solidFill>
                <a:effectLst/>
                <a:latin typeface="Segoe UI"/>
                <a:ea typeface="Segoe UI"/>
                <a:cs typeface="Segoe UI"/>
              </a:rPr>
              <a:t>y</a:t>
            </a:r>
            <a:r>
              <a:rPr lang="es-ES" sz="882" b="0" i="0" strike="noStrike" cap="none" spc="0" baseline="0">
                <a:solidFill>
                  <a:srgbClr val="161616"/>
                </a:solidFill>
                <a:effectLst/>
                <a:latin typeface="Segoe UI"/>
                <a:ea typeface="Segoe UI"/>
                <a:cs typeface="Segoe UI"/>
              </a:rPr>
              <a:t>.Normalmente, una observación consta de múltiples valores de características, por lo que </a:t>
            </a:r>
            <a:r>
              <a:rPr lang="es-ES" sz="882" b="1" i="1" strike="noStrike" cap="none" spc="0" baseline="0">
                <a:solidFill>
                  <a:srgbClr val="161616"/>
                </a:solidFill>
                <a:effectLst/>
                <a:latin typeface="Segoe UI"/>
                <a:ea typeface="Segoe UI"/>
                <a:cs typeface="Segoe UI"/>
              </a:rPr>
              <a:t>x</a:t>
            </a:r>
            <a:r>
              <a:rPr lang="es-ES" sz="882" b="0" i="0" strike="noStrike" cap="none" spc="0" baseline="0">
                <a:solidFill>
                  <a:srgbClr val="161616"/>
                </a:solidFill>
                <a:effectLst/>
                <a:latin typeface="Segoe UI"/>
                <a:ea typeface="Segoe UI"/>
                <a:cs typeface="Segoe UI"/>
              </a:rPr>
              <a:t> es en realidad un </a:t>
            </a:r>
            <a:r>
              <a:rPr lang="es-ES" sz="882" b="0" i="1" strike="noStrike" cap="none" spc="0" baseline="0">
                <a:solidFill>
                  <a:srgbClr val="161616"/>
                </a:solidFill>
                <a:effectLst/>
                <a:latin typeface="Segoe UI"/>
                <a:ea typeface="Segoe UI"/>
                <a:cs typeface="Segoe UI"/>
              </a:rPr>
              <a:t>vector</a:t>
            </a:r>
            <a:r>
              <a:rPr lang="es-ES" sz="882" b="0" i="0" strike="noStrike" cap="none" spc="0" baseline="0">
                <a:solidFill>
                  <a:srgbClr val="161616"/>
                </a:solidFill>
                <a:effectLst/>
                <a:latin typeface="Segoe UI"/>
                <a:ea typeface="Segoe UI"/>
                <a:cs typeface="Segoe UI"/>
              </a:rPr>
              <a:t> (una matriz con múltiples valores), como esto: </a:t>
            </a:r>
            <a:r>
              <a:rPr lang="es-ES" sz="882" b="1" i="1" strike="noStrike" cap="none" spc="0" baseline="0">
                <a:solidFill>
                  <a:srgbClr val="161616"/>
                </a:solidFill>
                <a:effectLst/>
                <a:latin typeface="Segoe UI"/>
                <a:ea typeface="Segoe UI"/>
                <a:cs typeface="Segoe UI"/>
              </a:rPr>
              <a:t>[x</a:t>
            </a:r>
            <a:r>
              <a:rPr lang="es-ES" sz="882" b="1" i="1" strike="noStrike" cap="none" spc="0" baseline="-25000">
                <a:solidFill>
                  <a:srgbClr val="161616"/>
                </a:solidFill>
                <a:effectLst/>
                <a:latin typeface="Segoe UI"/>
                <a:ea typeface="Segoe UI"/>
                <a:cs typeface="Segoe UI"/>
              </a:rPr>
              <a:t>1</a:t>
            </a:r>
            <a:r>
              <a:rPr lang="es-ES" sz="882" b="1" i="1" strike="noStrike" cap="none" spc="0" baseline="0">
                <a:solidFill>
                  <a:srgbClr val="161616"/>
                </a:solidFill>
                <a:effectLst/>
                <a:latin typeface="Segoe UI"/>
                <a:ea typeface="Segoe UI"/>
                <a:cs typeface="Segoe UI"/>
              </a:rPr>
              <a:t>,x</a:t>
            </a:r>
            <a:r>
              <a:rPr lang="es-ES" sz="882" b="1" i="1" strike="noStrike" cap="none" spc="0" baseline="-25000">
                <a:solidFill>
                  <a:srgbClr val="161616"/>
                </a:solidFill>
                <a:effectLst/>
                <a:latin typeface="Segoe UI"/>
                <a:ea typeface="Segoe UI"/>
                <a:cs typeface="Segoe UI"/>
              </a:rPr>
              <a:t>2</a:t>
            </a:r>
            <a:r>
              <a:rPr lang="es-ES" sz="882" b="1" i="1" strike="noStrike" cap="none" spc="0" baseline="0">
                <a:solidFill>
                  <a:srgbClr val="161616"/>
                </a:solidFill>
                <a:effectLst/>
                <a:latin typeface="Segoe UI"/>
                <a:ea typeface="Segoe UI"/>
                <a:cs typeface="Segoe UI"/>
              </a:rPr>
              <a:t>,x</a:t>
            </a:r>
            <a:r>
              <a:rPr lang="es-ES" sz="882" b="1" i="1" strike="noStrike" cap="none" spc="0" baseline="-25000">
                <a:solidFill>
                  <a:srgbClr val="161616"/>
                </a:solidFill>
                <a:effectLst/>
                <a:latin typeface="Segoe UI"/>
                <a:ea typeface="Segoe UI"/>
                <a:cs typeface="Segoe UI"/>
              </a:rPr>
              <a:t>3</a:t>
            </a:r>
            <a:r>
              <a:rPr lang="es-ES" sz="882" b="1" i="1" strike="noStrike" cap="none" spc="0" baseline="0">
                <a:solidFill>
                  <a:srgbClr val="161616"/>
                </a:solidFill>
                <a:effectLst/>
                <a:latin typeface="Segoe UI"/>
                <a:ea typeface="Segoe UI"/>
                <a:cs typeface="Segoe UI"/>
              </a:rPr>
              <a:t>,...]</a:t>
            </a:r>
            <a:r>
              <a:rPr lang="es-ES" sz="882" b="0" i="0" strike="noStrike" cap="none" spc="0" baseline="0">
                <a:solidFill>
                  <a:srgbClr val="161616"/>
                </a:solidFill>
                <a:effectLst/>
                <a:latin typeface="Segoe UI"/>
                <a:ea typeface="Segoe UI"/>
                <a:cs typeface="Segoe UI"/>
              </a:rPr>
              <a:t>.</a:t>
            </a:r>
          </a:p>
          <a:p>
            <a:pPr algn="l">
              <a:buFont typeface="+mj-lt"/>
              <a:buAutoNum type="arabicPeriod"/>
            </a:pPr>
            <a:endParaRPr lang="en-US" b="0" i="0">
              <a:solidFill>
                <a:srgbClr val="161616"/>
              </a:solidFill>
              <a:effectLst/>
              <a:latin typeface="Segoe UI" panose="020B0502040204020203" pitchFamily="34" charset="0"/>
            </a:endParaRPr>
          </a:p>
          <a:p>
            <a:pPr algn="l">
              <a:buFont typeface="+mj-lt"/>
              <a:buAutoNum type="arabicPeriod"/>
            </a:pPr>
            <a:r>
              <a:rPr lang="es-ES" sz="882" b="0" i="0" strike="noStrike" cap="none" spc="0" baseline="0">
                <a:solidFill>
                  <a:srgbClr val="161616"/>
                </a:solidFill>
                <a:effectLst/>
                <a:latin typeface="Segoe UI"/>
                <a:ea typeface="Segoe UI"/>
                <a:cs typeface="Segoe UI"/>
              </a:rPr>
              <a:t>Se aplica un </a:t>
            </a:r>
            <a:r>
              <a:rPr lang="es-ES" sz="882" b="0" i="1" strike="noStrike" cap="none" spc="0" baseline="0">
                <a:solidFill>
                  <a:srgbClr val="161616"/>
                </a:solidFill>
                <a:effectLst/>
                <a:latin typeface="Segoe UI"/>
                <a:ea typeface="Segoe UI"/>
                <a:cs typeface="Segoe UI"/>
              </a:rPr>
              <a:t>algoritmo</a:t>
            </a:r>
            <a:r>
              <a:rPr lang="es-ES" sz="882" b="0" i="0" strike="noStrike" cap="none" spc="0" baseline="0">
                <a:solidFill>
                  <a:srgbClr val="161616"/>
                </a:solidFill>
                <a:effectLst/>
                <a:latin typeface="Segoe UI"/>
                <a:ea typeface="Segoe UI"/>
                <a:cs typeface="Segoe UI"/>
              </a:rPr>
              <a:t> a los datos para intentar determinar una relación entre las características y el etiquetado, y generalizar esa relación como un cálculo que puede realizarse sobre </a:t>
            </a:r>
            <a:r>
              <a:rPr lang="es-ES" sz="882" b="1" i="1" strike="noStrike" cap="none" spc="0" baseline="0">
                <a:solidFill>
                  <a:srgbClr val="161616"/>
                </a:solidFill>
                <a:effectLst/>
                <a:latin typeface="Segoe UI"/>
                <a:ea typeface="Segoe UI"/>
                <a:cs typeface="Segoe UI"/>
              </a:rPr>
              <a:t>x</a:t>
            </a:r>
            <a:r>
              <a:rPr lang="es-ES" sz="882" b="0" i="0" strike="noStrike" cap="none" spc="0" baseline="0">
                <a:solidFill>
                  <a:srgbClr val="161616"/>
                </a:solidFill>
                <a:effectLst/>
                <a:latin typeface="Segoe UI"/>
                <a:ea typeface="Segoe UI"/>
                <a:cs typeface="Segoe UI"/>
              </a:rPr>
              <a:t> para calcular </a:t>
            </a:r>
            <a:r>
              <a:rPr lang="es-ES" sz="882" b="1" i="1" strike="noStrike" cap="none" spc="0" baseline="0">
                <a:solidFill>
                  <a:srgbClr val="161616"/>
                </a:solidFill>
                <a:effectLst/>
                <a:latin typeface="Segoe UI"/>
                <a:ea typeface="Segoe UI"/>
                <a:cs typeface="Segoe UI"/>
              </a:rPr>
              <a:t>y</a:t>
            </a:r>
            <a:r>
              <a:rPr lang="es-ES" sz="882" b="0" i="0" strike="noStrike" cap="none" spc="0" baseline="0">
                <a:solidFill>
                  <a:srgbClr val="161616"/>
                </a:solidFill>
                <a:effectLst/>
                <a:latin typeface="Segoe UI"/>
                <a:ea typeface="Segoe UI"/>
                <a:cs typeface="Segoe UI"/>
              </a:rPr>
              <a:t>.El algoritmo específico utilizado depende del tipo de problema de predicción que esté intentando resolver (más sobre esto más adelante), pero el principio básico es intentar </a:t>
            </a:r>
            <a:r>
              <a:rPr lang="es-ES" sz="882" b="0" i="1" strike="noStrike" cap="none" spc="0" baseline="0">
                <a:solidFill>
                  <a:srgbClr val="161616"/>
                </a:solidFill>
                <a:effectLst/>
                <a:latin typeface="Segoe UI"/>
                <a:ea typeface="Segoe UI"/>
                <a:cs typeface="Segoe UI"/>
              </a:rPr>
              <a:t>ajustar</a:t>
            </a:r>
            <a:r>
              <a:rPr lang="es-ES" sz="882" b="0" i="0" strike="noStrike" cap="none" spc="0" baseline="0">
                <a:solidFill>
                  <a:srgbClr val="161616"/>
                </a:solidFill>
                <a:effectLst/>
                <a:latin typeface="Segoe UI"/>
                <a:ea typeface="Segoe UI"/>
                <a:cs typeface="Segoe UI"/>
              </a:rPr>
              <a:t> los datos a una función en la que los valores de las características puedan usarse para calcular la etiqueta.</a:t>
            </a:r>
          </a:p>
          <a:p>
            <a:pPr algn="l">
              <a:buFont typeface="+mj-lt"/>
              <a:buAutoNum type="arabicPeriod"/>
            </a:pPr>
            <a:endParaRPr lang="en-US" b="0" i="0">
              <a:solidFill>
                <a:srgbClr val="161616"/>
              </a:solidFill>
              <a:effectLst/>
              <a:latin typeface="Segoe UI" panose="020B0502040204020203" pitchFamily="34" charset="0"/>
            </a:endParaRPr>
          </a:p>
          <a:p>
            <a:pPr algn="l">
              <a:buFont typeface="+mj-lt"/>
              <a:buAutoNum type="arabicPeriod"/>
            </a:pPr>
            <a:r>
              <a:rPr lang="es-ES" sz="882" b="0" i="0" strike="noStrike" cap="none" spc="0" baseline="0">
                <a:solidFill>
                  <a:srgbClr val="161616"/>
                </a:solidFill>
                <a:effectLst/>
                <a:latin typeface="Segoe UI"/>
                <a:ea typeface="Segoe UI"/>
                <a:cs typeface="Segoe UI"/>
              </a:rPr>
              <a:t>El resultado del algoritmo es un </a:t>
            </a:r>
            <a:r>
              <a:rPr lang="es-ES" sz="882" b="0" i="1" strike="noStrike" cap="none" spc="0" baseline="0">
                <a:solidFill>
                  <a:srgbClr val="161616"/>
                </a:solidFill>
                <a:effectLst/>
                <a:latin typeface="Segoe UI"/>
                <a:ea typeface="Segoe UI"/>
                <a:cs typeface="Segoe UI"/>
              </a:rPr>
              <a:t>modelo</a:t>
            </a:r>
            <a:r>
              <a:rPr lang="es-ES" sz="882" b="0" i="0" strike="noStrike" cap="none" spc="0" baseline="0">
                <a:solidFill>
                  <a:srgbClr val="161616"/>
                </a:solidFill>
                <a:effectLst/>
                <a:latin typeface="Segoe UI"/>
                <a:ea typeface="Segoe UI"/>
                <a:cs typeface="Segoe UI"/>
              </a:rPr>
              <a:t> que encapsula el cálculo derivado por el algoritmo como una </a:t>
            </a:r>
            <a:r>
              <a:rPr lang="es-ES" sz="882" b="0" i="1" strike="noStrike" cap="none" spc="0" baseline="0">
                <a:solidFill>
                  <a:srgbClr val="161616"/>
                </a:solidFill>
                <a:effectLst/>
                <a:latin typeface="Segoe UI"/>
                <a:ea typeface="Segoe UI"/>
                <a:cs typeface="Segoe UI"/>
              </a:rPr>
              <a:t>función</a:t>
            </a:r>
            <a:r>
              <a:rPr lang="es-ES" sz="882" b="0" i="0" strike="noStrike" cap="none" spc="0" baseline="0">
                <a:solidFill>
                  <a:srgbClr val="161616"/>
                </a:solidFill>
                <a:effectLst/>
                <a:latin typeface="Segoe UI"/>
                <a:ea typeface="Segoe UI"/>
                <a:cs typeface="Segoe UI"/>
              </a:rPr>
              <a:t>, llamémosla </a:t>
            </a:r>
            <a:r>
              <a:rPr lang="es-ES" sz="882" b="1" i="1" strike="noStrike" cap="none" spc="0" baseline="0">
                <a:solidFill>
                  <a:srgbClr val="161616"/>
                </a:solidFill>
                <a:effectLst/>
                <a:latin typeface="Segoe UI"/>
                <a:ea typeface="Segoe UI"/>
                <a:cs typeface="Segoe UI"/>
              </a:rPr>
              <a:t>f</a:t>
            </a:r>
            <a:r>
              <a:rPr lang="es-ES" sz="882" b="0" i="0" strike="noStrike" cap="none" spc="0" baseline="0">
                <a:solidFill>
                  <a:srgbClr val="161616"/>
                </a:solidFill>
                <a:effectLst/>
                <a:latin typeface="Segoe UI"/>
                <a:ea typeface="Segoe UI"/>
                <a:cs typeface="Segoe UI"/>
              </a:rPr>
              <a:t>.En notación matemática: </a:t>
            </a:r>
            <a:r>
              <a:rPr lang="es-ES" sz="882" b="1" i="1" strike="noStrike" cap="none" spc="0" baseline="0">
                <a:solidFill>
                  <a:srgbClr val="161616"/>
                </a:solidFill>
                <a:effectLst/>
                <a:latin typeface="Segoe UI"/>
                <a:ea typeface="Segoe UI"/>
                <a:cs typeface="Segoe UI"/>
              </a:rPr>
              <a:t>y = f(x)</a:t>
            </a:r>
            <a:endParaRPr lang="en-US" b="0" i="0">
              <a:solidFill>
                <a:srgbClr val="161616"/>
              </a:solidFill>
              <a:effectLst/>
              <a:latin typeface="Segoe UI" panose="020B0502040204020203" pitchFamily="34" charset="0"/>
            </a:endParaRPr>
          </a:p>
          <a:p>
            <a:pPr algn="l">
              <a:buFont typeface="+mj-lt"/>
              <a:buAutoNum type="arabicPeriod"/>
            </a:pPr>
            <a:endParaRPr lang="en-US" b="0" i="0">
              <a:solidFill>
                <a:srgbClr val="161616"/>
              </a:solidFill>
              <a:effectLst/>
              <a:latin typeface="Segoe UI" panose="020B0502040204020203" pitchFamily="34" charset="0"/>
            </a:endParaRPr>
          </a:p>
          <a:p>
            <a:pPr algn="l">
              <a:buFont typeface="+mj-lt"/>
              <a:buAutoNum type="arabicPeriod"/>
            </a:pPr>
            <a:r>
              <a:rPr lang="es-ES" sz="882" b="0" i="0" strike="noStrike" cap="none" spc="0" baseline="0">
                <a:solidFill>
                  <a:srgbClr val="161616"/>
                </a:solidFill>
                <a:effectLst/>
                <a:latin typeface="Segoe UI"/>
                <a:ea typeface="Segoe UI"/>
                <a:cs typeface="Segoe UI"/>
              </a:rPr>
              <a:t>Ahora que se ha completado la fase de </a:t>
            </a:r>
            <a:r>
              <a:rPr lang="es-ES" sz="882" b="0" i="1" strike="noStrike" cap="none" spc="0" baseline="0">
                <a:solidFill>
                  <a:srgbClr val="161616"/>
                </a:solidFill>
                <a:effectLst/>
                <a:latin typeface="Segoe UI"/>
                <a:ea typeface="Segoe UI"/>
                <a:cs typeface="Segoe UI"/>
              </a:rPr>
              <a:t>entrenamiento</a:t>
            </a:r>
            <a:r>
              <a:rPr lang="es-ES" sz="882" b="0" i="0" strike="noStrike" cap="none" spc="0" baseline="0">
                <a:solidFill>
                  <a:srgbClr val="161616"/>
                </a:solidFill>
                <a:effectLst/>
                <a:latin typeface="Segoe UI"/>
                <a:ea typeface="Segoe UI"/>
                <a:cs typeface="Segoe UI"/>
              </a:rPr>
              <a:t>, se puede usar el modelo entrenado para la </a:t>
            </a:r>
            <a:r>
              <a:rPr lang="es-ES" sz="882" b="0" i="1" strike="noStrike" cap="none" spc="0" baseline="0">
                <a:solidFill>
                  <a:srgbClr val="161616"/>
                </a:solidFill>
                <a:effectLst/>
                <a:latin typeface="Segoe UI"/>
                <a:ea typeface="Segoe UI"/>
                <a:cs typeface="Segoe UI"/>
              </a:rPr>
              <a:t>inferencia</a:t>
            </a:r>
            <a:r>
              <a:rPr lang="es-ES" sz="882" b="0" i="0" strike="noStrike" cap="none" spc="0" baseline="0">
                <a:solidFill>
                  <a:srgbClr val="161616"/>
                </a:solidFill>
                <a:effectLst/>
                <a:latin typeface="Segoe UI"/>
                <a:ea typeface="Segoe UI"/>
                <a:cs typeface="Segoe UI"/>
              </a:rPr>
              <a:t>.El modelo es básicamente un programa de software que encapsula la función generada por el proceso de entrenamiento.Puede introducir un conjunto de valores de características y recibir como salida una predicción de la etiqueta correspondiente.Dado que la salida del modelo es una predicción calculada por la función y no un valor observado, a menudo verá la salida de la función que se muestra como </a:t>
            </a:r>
            <a:r>
              <a:rPr lang="es-ES" sz="882" b="1" i="1" strike="noStrike" cap="none" spc="0" baseline="0">
                <a:solidFill>
                  <a:srgbClr val="161616"/>
                </a:solidFill>
                <a:effectLst/>
                <a:latin typeface="Segoe UI"/>
                <a:ea typeface="Segoe UI"/>
                <a:cs typeface="Segoe UI"/>
              </a:rPr>
              <a:t>ŷ</a:t>
            </a:r>
            <a:r>
              <a:rPr lang="es-ES" sz="882" b="0" i="0" strike="noStrike" cap="none" spc="0" baseline="0">
                <a:solidFill>
                  <a:srgbClr val="161616"/>
                </a:solidFill>
                <a:effectLst/>
                <a:latin typeface="Segoe UI"/>
                <a:ea typeface="Segoe UI"/>
                <a:cs typeface="Segoe UI"/>
              </a:rPr>
              <a:t>.</a:t>
            </a: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Date Placeholder 5"/>
          <p:cNvSpPr>
            <a:spLocks noGrp="1"/>
          </p:cNvSpPr>
          <p:nvPr>
            <p:ph type="dt" idx="10"/>
          </p:nvPr>
        </p:nvSpPr>
        <p:spPr/>
        <p:txBody>
          <a:bodyPr/>
          <a:lstStyle/>
          <a:p>
            <a:fld id="{DA236AED-A283-4188-AA60-198ABF87D043}" type="datetime8">
              <a:rPr lang="en-US" smtClean="0"/>
              <a:t>2/11/2024 1:56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9</a:t>
            </a:fld>
            <a:endParaRPr lang="en-US"/>
          </a:p>
        </p:txBody>
      </p:sp>
    </p:spTree>
    <p:extLst>
      <p:ext uri="{BB962C8B-B14F-4D97-AF65-F5344CB8AC3E}">
        <p14:creationId xmlns:p14="http://schemas.microsoft.com/office/powerpoint/2010/main" val="23095184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ct val="0"/>
              </a:spcBef>
              <a:buNone/>
              <a:defRPr sz="1000" spc="0" baseline="0">
                <a:solidFill>
                  <a:schemeClr val="tx1"/>
                </a:solidFill>
                <a:latin typeface="+mn-lt"/>
                <a:cs typeface="Segoe UI"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custDataLst>
      <p:tags r:id="rId1"/>
    </p:custDataLst>
    <p:extLst>
      <p:ext uri="{BB962C8B-B14F-4D97-AF65-F5344CB8AC3E}">
        <p14:creationId xmlns:p14="http://schemas.microsoft.com/office/powerpoint/2010/main" val="4185859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419778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065475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694174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143563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360729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5670168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Tree>
    <p:extLst>
      <p:ext uri="{BB962C8B-B14F-4D97-AF65-F5344CB8AC3E}">
        <p14:creationId xmlns:p14="http://schemas.microsoft.com/office/powerpoint/2010/main" val="33241744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65352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559383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3855885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a:blip r:embed="rId2"/>
          <a:srcRect r="19824"/>
          <a:stretch>
            <a:fill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Section divider title</a:t>
            </a:r>
          </a:p>
        </p:txBody>
      </p:sp>
    </p:spTree>
    <p:extLst>
      <p:ext uri="{BB962C8B-B14F-4D97-AF65-F5344CB8AC3E}">
        <p14:creationId xmlns:p14="http://schemas.microsoft.com/office/powerpoint/2010/main" val="1219060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8309372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123482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4236745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5592406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0532547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3975736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2870617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709883"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6869892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744390"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313990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804775"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53523876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ct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3156669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734544" y="6326959"/>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250218292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804775"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3509964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44556236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2620960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464388" y="6337300"/>
            <a:ext cx="29337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5263301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2530785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17495326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4525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123821715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011905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ct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ct val="0"/>
              </a:spcBef>
              <a:spcAft>
                <a:spcPts val="1200"/>
              </a:spcAft>
            </a:pPr>
            <a:r>
              <a:rPr lang="en-US"/>
              <a:t>Click to edit Master text styles</a:t>
            </a:r>
          </a:p>
        </p:txBody>
      </p:sp>
    </p:spTree>
    <p:extLst>
      <p:ext uri="{BB962C8B-B14F-4D97-AF65-F5344CB8AC3E}">
        <p14:creationId xmlns:p14="http://schemas.microsoft.com/office/powerpoint/2010/main" val="38676108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65616153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007917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91630057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4743645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ct val="0"/>
              </a:spcAft>
              <a:buClrTx/>
              <a:buSzPct val="90000"/>
              <a:buFont typeface="Wingdings" panose="05000000000000000000" pitchFamily="2" charset="2"/>
              <a:buNone/>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413606703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ct val="0"/>
              </a:spcAft>
              <a:buClrTx/>
              <a:buSzPct val="90000"/>
              <a:buFont typeface="Wingdings" panose="05000000000000000000" pitchFamily="2" charset="2"/>
              <a:buNone/>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12021541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gradFill>
        </p:spPr>
        <p:txBody>
          <a:bodyPr vert="horz" wrap="square" lIns="585216" tIns="91440" rIns="585216" bIns="45720" rtlCol="0">
            <a:spAutoFit/>
          </a:bodyPr>
          <a:lstStyle>
            <a:lvl1pPr marL="0" indent="0">
              <a:buNone/>
              <a:defRPr kumimoji="0" lang="en-US" sz="3200" b="0" i="0" u="none" strike="noStrike" cap="none" normalizeH="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ct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a:cs typeface="Segoe UI Semibold" charset="0"/>
              </a:defRPr>
            </a:lvl1pPr>
            <a:lvl2pPr marL="0" indent="0" algn="l" defTabSz="914132" rtl="0" eaLnBrk="1" latinLnBrk="0" hangingPunct="1">
              <a:lnSpc>
                <a:spcPct val="110000"/>
              </a:lnSpc>
              <a:spcBef>
                <a:spcPct val="0"/>
              </a:spcBef>
              <a:spcAft>
                <a:spcPts val="600"/>
              </a:spcAft>
              <a:buClrTx/>
              <a:buSzPct val="110000"/>
              <a:buFont typeface="Arial"/>
              <a:buNone/>
              <a:defRPr lang="en-US" sz="2000" b="0" i="0" kern="1200" smtClean="0">
                <a:solidFill>
                  <a:schemeClr val="tx1"/>
                </a:solidFill>
                <a:effectLst/>
                <a:latin typeface="Segoe UI"/>
                <a:ea typeface="Segoe UI"/>
                <a:cs typeface="Segoe UI" charset="0"/>
              </a:defRPr>
            </a:lvl2pPr>
            <a:lvl3pPr marL="288925" indent="-222250" algn="l" defTabSz="914132" rtl="0" eaLnBrk="1" latinLnBrk="0" hangingPunct="1">
              <a:lnSpc>
                <a:spcPct val="110000"/>
              </a:lnSpc>
              <a:spcBef>
                <a:spcPct val="0"/>
              </a:spcBef>
              <a:spcAft>
                <a:spcPts val="600"/>
              </a:spcAft>
              <a:buClrTx/>
              <a:buSzPct val="120000"/>
              <a:buFont typeface="Arial"/>
              <a:buChar char="•"/>
              <a:defRPr lang="en-US" sz="2000" b="0" i="0" kern="1200" smtClean="0">
                <a:solidFill>
                  <a:schemeClr val="tx1"/>
                </a:solidFill>
                <a:effectLst/>
                <a:latin typeface="Segoe UI"/>
                <a:ea typeface="Segoe UI"/>
                <a:cs typeface="Segoe UI" charset="0"/>
              </a:defRPr>
            </a:lvl3pPr>
            <a:lvl4pPr marL="631825" indent="-182880" algn="l" defTabSz="914132" rtl="0" eaLnBrk="1" latinLnBrk="0" hangingPunct="1">
              <a:lnSpc>
                <a:spcPct val="110000"/>
              </a:lnSpc>
              <a:spcBef>
                <a:spcPct val="0"/>
              </a:spcBef>
              <a:spcAft>
                <a:spcPts val="600"/>
              </a:spcAft>
              <a:buClrTx/>
              <a:buFont typeface="Arial"/>
              <a:buChar char="•"/>
              <a:defRPr lang="en-US" sz="1800" b="0" i="0" kern="1200" smtClean="0">
                <a:solidFill>
                  <a:schemeClr val="tx1"/>
                </a:solidFill>
                <a:effectLst/>
                <a:latin typeface="Segoe UI"/>
                <a:ea typeface="Segoe UI"/>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a:solidFill>
                  <a:schemeClr val="tx1"/>
                </a:solidFill>
                <a:effectLst/>
                <a:latin typeface="Segoe UI"/>
                <a:ea typeface="Segoe UI"/>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ct val="0"/>
              </a:spcBef>
              <a:spcAft>
                <a:spcPts val="600"/>
              </a:spcAft>
              <a:buClr>
                <a:srgbClr val="E9E9E9"/>
              </a:buClr>
              <a:buSzPct val="120000"/>
              <a:buFontTx/>
              <a:buNone/>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58278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75261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182921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944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271202485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636053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7366000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3137424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ct val="0"/>
              </a:spcAft>
              <a:buFont typeface="Arial" panose="020B0604020202020204" pitchFamily="34" charset="0"/>
              <a:buNone/>
              <a:defRPr lang="en-US" sz="3600" b="0" kern="1200" cap="none" spc="-50" baseline="0">
                <a:ln w="3175">
                  <a:noFill/>
                </a:ln>
                <a:solidFill>
                  <a:schemeClr val="accent3"/>
                </a:solidFill>
                <a:effectLst/>
                <a:latin typeface="+mj-lt"/>
                <a:ea typeface="+mn-ea"/>
                <a:cs typeface="Segoe UI"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smtClean="0">
                <a:ln w="3175">
                  <a:noFill/>
                </a:ln>
                <a:solidFill>
                  <a:schemeClr val="tx1"/>
                </a:solidFill>
                <a:effectLst/>
                <a:latin typeface="+mn-lt"/>
                <a:ea typeface="+mn-ea"/>
                <a:cs typeface="Segoe UI" pitchFamily="34" charset="0"/>
              </a:defRPr>
            </a:lvl1pPr>
            <a:lvl2pPr marL="155448" indent="0">
              <a:buNone/>
              <a:defRPr lang="en-US" sz="2000" b="0" kern="1200" cap="none" spc="-50" baseline="0" smtClean="0">
                <a:ln w="3175">
                  <a:noFill/>
                </a:ln>
                <a:solidFill>
                  <a:schemeClr val="bg1"/>
                </a:solidFill>
                <a:effectLst/>
                <a:latin typeface="+mn-lt"/>
                <a:ea typeface="+mn-ea"/>
                <a:cs typeface="Segoe UI"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8433474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4214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2995135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062076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1592083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028740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08935" y="3902448"/>
            <a:ext cx="4712427" cy="1248872"/>
            <a:chOff x="2868182" y="3959962"/>
            <a:chExt cx="4712427"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009610" y="4647871"/>
              <a:ext cx="504031" cy="307850"/>
              <a:chOff x="3997690" y="4630951"/>
              <a:chExt cx="504031" cy="307850"/>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3997690" y="463095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B3BB"/>
                    </a:solidFill>
                    <a:effectLst/>
                    <a:latin typeface="Segoe UI Black"/>
                    <a:ea typeface="Segoe UI Black"/>
                    <a:cs typeface="Segoe UI Black"/>
                  </a:rPr>
                  <a:t>A</a:t>
                </a:r>
                <a:r>
                  <a:rPr lang="es-ES" sz="1000" b="0" i="0" strike="noStrike" cap="none" spc="0" baseline="0">
                    <a:solidFill>
                      <a:srgbClr val="FFB3BB"/>
                    </a:solidFill>
                    <a:effectLst/>
                    <a:latin typeface="Segoe UI Black"/>
                    <a:ea typeface="Segoe UI Black"/>
                    <a:cs typeface="Segoe UI Black"/>
                  </a:rPr>
                  <a:t>
          </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100878" y="463095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3" y="4839915"/>
                <a:ext cx="237299"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009610" y="4158817"/>
              <a:ext cx="504031" cy="307851"/>
              <a:chOff x="3997690" y="4143587"/>
              <a:chExt cx="504031" cy="307851"/>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3997690" y="4143587"/>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3262F"/>
                    </a:solidFill>
                    <a:effectLst/>
                    <a:latin typeface="Segoe UI Black"/>
                    <a:ea typeface="Segoe UI Black"/>
                    <a:cs typeface="Segoe UI Black"/>
                  </a:rPr>
                  <a:t>A</a:t>
                </a:r>
                <a:r>
                  <a:rPr lang="es-ES" sz="1000" b="0" i="0" strike="noStrike" cap="none" spc="0" baseline="0">
                    <a:solidFill>
                      <a:srgbClr val="73262F"/>
                    </a:solidFill>
                    <a:effectLst/>
                    <a:latin typeface="Segoe UI Black"/>
                    <a:ea typeface="Segoe UI Black"/>
                    <a:cs typeface="Segoe UI Black"/>
                  </a:rPr>
                  <a:t>
          </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100877" y="414359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1" y="4350859"/>
                <a:ext cx="24371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2" y="4998418"/>
              <a:ext cx="22126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2868182" y="4402498"/>
              <a:ext cx="505619" cy="307849"/>
              <a:chOff x="2851514" y="4388960"/>
              <a:chExt cx="505619" cy="30784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2851514" y="438896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2956289" y="438896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9" y="4597927"/>
                <a:ext cx="23890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2868184" y="4647872"/>
              <a:ext cx="505617" cy="307848"/>
              <a:chOff x="2851516" y="4630950"/>
              <a:chExt cx="505617" cy="30784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2851516" y="463095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A38B"/>
                    </a:solidFill>
                    <a:effectLst/>
                    <a:latin typeface="Segoe UI Black"/>
                    <a:ea typeface="Segoe UI Black"/>
                    <a:cs typeface="Segoe UI Black"/>
                  </a:rPr>
                  <a:t>A</a:t>
                </a:r>
                <a:r>
                  <a:rPr lang="es-ES" sz="1000" b="0" i="0" strike="noStrike" cap="none" spc="0" baseline="0">
                    <a:solidFill>
                      <a:srgbClr val="FFA38B"/>
                    </a:solidFill>
                    <a:effectLst/>
                    <a:latin typeface="Segoe UI Black"/>
                    <a:ea typeface="Segoe UI Black"/>
                    <a:cs typeface="Segoe UI Black"/>
                  </a:rPr>
                  <a:t>
          </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2956290" y="463095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17"/>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2868182" y="4158818"/>
              <a:ext cx="505620" cy="307848"/>
              <a:chOff x="2851514" y="4143589"/>
              <a:chExt cx="505620" cy="307848"/>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2851514" y="4143589"/>
                <a:ext cx="505620" cy="307848"/>
                <a:chOff x="2851514" y="4143588"/>
                <a:chExt cx="505620" cy="30784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2851514" y="414358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3391D"/>
                      </a:solidFill>
                      <a:effectLst/>
                      <a:latin typeface="Segoe UI Black"/>
                      <a:ea typeface="Segoe UI Black"/>
                      <a:cs typeface="Segoe UI Black"/>
                    </a:rPr>
                    <a:t>A</a:t>
                  </a:r>
                  <a:r>
                    <a:rPr lang="es-ES" sz="1000" b="0" i="0" strike="noStrike" cap="none" spc="0" baseline="0">
                      <a:solidFill>
                        <a:srgbClr val="73391D"/>
                      </a:solidFill>
                      <a:effectLst/>
                      <a:latin typeface="Segoe UI Black"/>
                      <a:ea typeface="Segoe UI Black"/>
                      <a:cs typeface="Segoe UI Black"/>
                    </a:rPr>
                    <a:t>
          </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2956290" y="4143589"/>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8" y="4350862"/>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6" y="4998418"/>
              <a:ext cx="23088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313978" y="4410197"/>
              <a:ext cx="473551" cy="278229"/>
              <a:chOff x="6299678" y="4398352"/>
              <a:chExt cx="473551" cy="27822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299678" y="4398352"/>
                <a:ext cx="368776"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spc="0" baseline="0">
                    <a:solidFill>
                      <a:srgbClr val="FFFFFF"/>
                    </a:solidFill>
                    <a:effectLst/>
                    <a:latin typeface="Segoe UI Black"/>
                    <a:ea typeface="Segoe UI Black"/>
                    <a:cs typeface="Segoe UI Black"/>
                  </a:rPr>
                  <a:t>A</a:t>
                </a:r>
                <a:r>
                  <a:rPr lang="es-ES" sz="9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404452" y="4398352"/>
                <a:ext cx="368776"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spc="0" baseline="0">
                    <a:solidFill>
                      <a:srgbClr val="000000"/>
                    </a:solidFill>
                    <a:effectLst/>
                    <a:latin typeface="Segoe UI Black"/>
                    <a:ea typeface="Segoe UI Black"/>
                    <a:cs typeface="Segoe UI Black"/>
                  </a:rPr>
                  <a:t>A</a:t>
                </a:r>
                <a:r>
                  <a:rPr lang="es-ES" sz="9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18"/>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302752" y="4647872"/>
              <a:ext cx="505619" cy="307848"/>
              <a:chOff x="6288452" y="4632642"/>
              <a:chExt cx="505619" cy="307848"/>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288452" y="463264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8DC8E8"/>
                    </a:solidFill>
                    <a:effectLst/>
                    <a:latin typeface="Segoe UI Black"/>
                    <a:ea typeface="Segoe UI Black"/>
                    <a:cs typeface="Segoe UI Black"/>
                  </a:rPr>
                  <a:t>A</a:t>
                </a:r>
                <a:r>
                  <a:rPr lang="es-ES" sz="1000" b="0" i="0" strike="noStrike" cap="none" spc="0" baseline="0">
                    <a:solidFill>
                      <a:srgbClr val="8DC8E8"/>
                    </a:solidFill>
                    <a:effectLst/>
                    <a:latin typeface="Segoe UI Black"/>
                    <a:ea typeface="Segoe UI Black"/>
                    <a:cs typeface="Segoe UI Black"/>
                  </a:rPr>
                  <a:t>
          </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393227" y="463264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0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302753" y="4158817"/>
              <a:ext cx="505619" cy="307848"/>
              <a:chOff x="6288453" y="4145279"/>
              <a:chExt cx="505619" cy="307848"/>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288453" y="4145279"/>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2A446F"/>
                    </a:solidFill>
                    <a:effectLst/>
                    <a:latin typeface="Segoe UI Black"/>
                    <a:ea typeface="Segoe UI Black"/>
                    <a:cs typeface="Segoe UI Black"/>
                  </a:rPr>
                  <a:t>A</a:t>
                </a:r>
                <a:r>
                  <a:rPr lang="es-ES" sz="1000" b="0" i="0" strike="noStrike" cap="none" spc="0" baseline="0">
                    <a:solidFill>
                      <a:srgbClr val="2A446F"/>
                    </a:solidFill>
                    <a:effectLst/>
                    <a:latin typeface="Segoe UI Black"/>
                    <a:ea typeface="Segoe UI Black"/>
                    <a:cs typeface="Segoe UI Black"/>
                  </a:rPr>
                  <a:t>
          </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393228" y="414528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5" y="4352549"/>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7" y="4005073"/>
              <a:ext cx="622112" cy="192037"/>
              <a:chOff x="5300957" y="3988719"/>
              <a:chExt cx="622112" cy="192037"/>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19"/>
                <a:ext cx="622110"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spc="0" baseline="0">
                    <a:solidFill>
                      <a:srgbClr val="FFFFFF"/>
                    </a:solidFill>
                    <a:effectLst/>
                    <a:latin typeface="Segoe UI"/>
                    <a:ea typeface="Segoe UI"/>
                    <a:cs typeface="Segoe UI"/>
                  </a:rPr>
                  <a:t>Azul negro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7" y="4103794"/>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161327" y="4647873"/>
              <a:ext cx="505620" cy="307848"/>
              <a:chOff x="5142277" y="4637718"/>
              <a:chExt cx="505620" cy="307848"/>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142277" y="463771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CD9BCF"/>
                    </a:solidFill>
                    <a:effectLst/>
                    <a:latin typeface="Segoe UI Black"/>
                    <a:ea typeface="Segoe UI Black"/>
                    <a:cs typeface="Segoe UI Black"/>
                  </a:rPr>
                  <a:t>A</a:t>
                </a:r>
                <a:r>
                  <a:rPr lang="es-ES" sz="1000" b="0" i="0" strike="noStrike" cap="none" spc="0" baseline="0">
                    <a:solidFill>
                      <a:srgbClr val="CD9BCF"/>
                    </a:solidFill>
                    <a:effectLst/>
                    <a:latin typeface="Segoe UI Black"/>
                    <a:ea typeface="Segoe UI Black"/>
                    <a:cs typeface="Segoe UI Black"/>
                  </a:rPr>
                  <a:t>
          </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247053" y="463771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7" y="4844992"/>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161328" y="4158815"/>
              <a:ext cx="505619" cy="307848"/>
              <a:chOff x="5142278" y="4148662"/>
              <a:chExt cx="505619" cy="307848"/>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142278" y="414866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02573"/>
                    </a:solidFill>
                    <a:effectLst/>
                    <a:latin typeface="Segoe UI Black"/>
                    <a:ea typeface="Segoe UI Black"/>
                    <a:cs typeface="Segoe UI Black"/>
                  </a:rPr>
                  <a:t>A</a:t>
                </a:r>
                <a:r>
                  <a:rPr lang="es-ES" sz="1000" b="0" i="0" strike="noStrike" cap="none" spc="0" baseline="0">
                    <a:solidFill>
                      <a:srgbClr val="702573"/>
                    </a:solidFill>
                    <a:effectLst/>
                    <a:latin typeface="Segoe UI Black"/>
                    <a:ea typeface="Segoe UI Black"/>
                    <a:cs typeface="Segoe UI Black"/>
                  </a:rPr>
                  <a:t>
          </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247053" y="414866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26"/>
                <a:ext cx="25974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1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8" y="4005072"/>
              <a:ext cx="655782" cy="190344"/>
              <a:chOff x="3002258" y="3980258"/>
              <a:chExt cx="655782" cy="19034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60" y="3980258"/>
                <a:ext cx="655780"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spc="0" baseline="0">
                    <a:solidFill>
                      <a:srgbClr val="1A1A1A"/>
                    </a:solidFill>
                    <a:effectLst/>
                    <a:latin typeface="Segoe UI"/>
                    <a:ea typeface="Segoe UI"/>
                    <a:cs typeface="Segoe UI"/>
                  </a:rPr>
                  <a:t>Gris neutro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8" y="4093640"/>
                <a:ext cx="24692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009607" y="4402499"/>
              <a:ext cx="504032" cy="311228"/>
              <a:chOff x="3997688" y="4388963"/>
              <a:chExt cx="504032" cy="311228"/>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3997688" y="438896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3" y="4597927"/>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100877" y="439234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161327" y="4402498"/>
              <a:ext cx="505620" cy="307849"/>
              <a:chOff x="5142277" y="4390652"/>
              <a:chExt cx="505620" cy="307849"/>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142277" y="439065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05"/>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247053" y="439065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4172938098"/>
      </p:ext>
    </p:extLst>
  </p:cSld>
  <p:clrMap bg1="lt1" tx1="dk1" bg2="lt2" tx2="dk2" accent1="accent1" accent2="accent2" accent3="accent3" accent4="accent4" accent5="accent5" accent6="accent6" hlink="hlink" folHlink="folHlink"/>
  <p:sldLayoutIdLst>
    <p:sldLayoutId id="2147484840" r:id="rId1"/>
    <p:sldLayoutId id="2147484841" r:id="rId2"/>
    <p:sldLayoutId id="2147484842" r:id="rId3"/>
    <p:sldLayoutId id="2147484843" r:id="rId4"/>
    <p:sldLayoutId id="2147484844"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88" r:id="rId24"/>
    <p:sldLayoutId id="2147484889" r:id="rId25"/>
    <p:sldLayoutId id="2147484890" r:id="rId26"/>
    <p:sldLayoutId id="2147484864" r:id="rId27"/>
    <p:sldLayoutId id="2147484865" r:id="rId28"/>
    <p:sldLayoutId id="2147484866" r:id="rId29"/>
    <p:sldLayoutId id="2147484867" r:id="rId30"/>
    <p:sldLayoutId id="2147484868" r:id="rId31"/>
    <p:sldLayoutId id="2147484869" r:id="rId32"/>
    <p:sldLayoutId id="2147484870" r:id="rId33"/>
    <p:sldLayoutId id="2147484871" r:id="rId34"/>
    <p:sldLayoutId id="2147484872" r:id="rId35"/>
    <p:sldLayoutId id="2147484873" r:id="rId36"/>
    <p:sldLayoutId id="2147484874" r:id="rId37"/>
    <p:sldLayoutId id="2147484875" r:id="rId38"/>
    <p:sldLayoutId id="2147484876" r:id="rId39"/>
    <p:sldLayoutId id="2147484877" r:id="rId40"/>
    <p:sldLayoutId id="2147484878" r:id="rId41"/>
    <p:sldLayoutId id="2147484879" r:id="rId42"/>
    <p:sldLayoutId id="2147484880" r:id="rId43"/>
    <p:sldLayoutId id="2147484881" r:id="rId44"/>
    <p:sldLayoutId id="2147484882" r:id="rId45"/>
    <p:sldLayoutId id="2147484883" r:id="rId46"/>
    <p:sldLayoutId id="2147484884" r:id="rId47"/>
    <p:sldLayoutId id="2147484885" r:id="rId48"/>
    <p:sldLayoutId id="2147484891" r:id="rId49"/>
    <p:sldLayoutId id="2147484892" r:id="rId50"/>
    <p:sldLayoutId id="2147484893" r:id="rId51"/>
    <p:sldLayoutId id="2147484886" r:id="rId52"/>
    <p:sldLayoutId id="2147484887" r:id="rId53"/>
    <p:sldLayoutId id="2147484894" r:id="rId54"/>
  </p:sldLayoutIdLst>
  <p:transition>
    <p:fade/>
  </p:transition>
  <p:txStyles>
    <p:titleStyle>
      <a:lvl1pPr algn="l" defTabSz="932742" rtl="0" eaLnBrk="1" latinLnBrk="0" hangingPunct="1">
        <a:lnSpc>
          <a:spcPct val="100000"/>
        </a:lnSpc>
        <a:spcBef>
          <a:spcPct val="0"/>
        </a:spcBef>
        <a:buNone/>
        <a:defRPr lang="en-US" sz="3200" b="0" kern="1200" cap="none" spc="0" baseline="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13" Type="http://schemas.openxmlformats.org/officeDocument/2006/relationships/image" Target="../media/image64.svg"/><Relationship Id="rId18" Type="http://schemas.openxmlformats.org/officeDocument/2006/relationships/image" Target="../media/image69.png"/><Relationship Id="rId26" Type="http://schemas.openxmlformats.org/officeDocument/2006/relationships/image" Target="../media/image77.png"/><Relationship Id="rId39" Type="http://schemas.openxmlformats.org/officeDocument/2006/relationships/image" Target="../media/image90.svg"/><Relationship Id="rId21" Type="http://schemas.openxmlformats.org/officeDocument/2006/relationships/image" Target="../media/image72.svg"/><Relationship Id="rId34" Type="http://schemas.openxmlformats.org/officeDocument/2006/relationships/image" Target="../media/image85.png"/><Relationship Id="rId7" Type="http://schemas.openxmlformats.org/officeDocument/2006/relationships/image" Target="../media/image58.svg"/><Relationship Id="rId2" Type="http://schemas.openxmlformats.org/officeDocument/2006/relationships/slideLayout" Target="../slideLayouts/slideLayout54.xml"/><Relationship Id="rId16" Type="http://schemas.openxmlformats.org/officeDocument/2006/relationships/image" Target="../media/image67.png"/><Relationship Id="rId20" Type="http://schemas.openxmlformats.org/officeDocument/2006/relationships/image" Target="../media/image71.png"/><Relationship Id="rId29" Type="http://schemas.openxmlformats.org/officeDocument/2006/relationships/image" Target="../media/image80.svg"/><Relationship Id="rId41" Type="http://schemas.openxmlformats.org/officeDocument/2006/relationships/image" Target="../media/image92.svg"/><Relationship Id="rId1" Type="http://schemas.openxmlformats.org/officeDocument/2006/relationships/tags" Target="../tags/tag12.xml"/><Relationship Id="rId6" Type="http://schemas.openxmlformats.org/officeDocument/2006/relationships/image" Target="../media/image57.png"/><Relationship Id="rId11" Type="http://schemas.openxmlformats.org/officeDocument/2006/relationships/image" Target="../media/image62.svg"/><Relationship Id="rId24" Type="http://schemas.openxmlformats.org/officeDocument/2006/relationships/image" Target="../media/image75.png"/><Relationship Id="rId32" Type="http://schemas.openxmlformats.org/officeDocument/2006/relationships/image" Target="../media/image83.png"/><Relationship Id="rId37" Type="http://schemas.openxmlformats.org/officeDocument/2006/relationships/image" Target="../media/image88.svg"/><Relationship Id="rId40" Type="http://schemas.openxmlformats.org/officeDocument/2006/relationships/image" Target="../media/image91.png"/><Relationship Id="rId5" Type="http://schemas.openxmlformats.org/officeDocument/2006/relationships/image" Target="../media/image56.png"/><Relationship Id="rId15" Type="http://schemas.openxmlformats.org/officeDocument/2006/relationships/image" Target="../media/image66.svg"/><Relationship Id="rId23" Type="http://schemas.openxmlformats.org/officeDocument/2006/relationships/image" Target="../media/image74.svg"/><Relationship Id="rId28" Type="http://schemas.openxmlformats.org/officeDocument/2006/relationships/image" Target="../media/image79.png"/><Relationship Id="rId36" Type="http://schemas.openxmlformats.org/officeDocument/2006/relationships/image" Target="../media/image87.png"/><Relationship Id="rId10" Type="http://schemas.openxmlformats.org/officeDocument/2006/relationships/image" Target="../media/image61.png"/><Relationship Id="rId19" Type="http://schemas.openxmlformats.org/officeDocument/2006/relationships/image" Target="../media/image70.svg"/><Relationship Id="rId31" Type="http://schemas.openxmlformats.org/officeDocument/2006/relationships/image" Target="../media/image82.svg"/><Relationship Id="rId4" Type="http://schemas.openxmlformats.org/officeDocument/2006/relationships/image" Target="../media/image55.png"/><Relationship Id="rId9" Type="http://schemas.openxmlformats.org/officeDocument/2006/relationships/image" Target="../media/image60.sv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svg"/><Relationship Id="rId30" Type="http://schemas.openxmlformats.org/officeDocument/2006/relationships/image" Target="../media/image81.png"/><Relationship Id="rId35" Type="http://schemas.openxmlformats.org/officeDocument/2006/relationships/image" Target="../media/image86.svg"/><Relationship Id="rId8" Type="http://schemas.openxmlformats.org/officeDocument/2006/relationships/image" Target="../media/image59.png"/><Relationship Id="rId3" Type="http://schemas.openxmlformats.org/officeDocument/2006/relationships/notesSlide" Target="../notesSlides/notesSlide10.xml"/><Relationship Id="rId12" Type="http://schemas.openxmlformats.org/officeDocument/2006/relationships/image" Target="../media/image63.png"/><Relationship Id="rId17" Type="http://schemas.openxmlformats.org/officeDocument/2006/relationships/image" Target="../media/image68.svg"/><Relationship Id="rId25" Type="http://schemas.openxmlformats.org/officeDocument/2006/relationships/image" Target="../media/image76.svg"/><Relationship Id="rId33" Type="http://schemas.openxmlformats.org/officeDocument/2006/relationships/image" Target="../media/image84.svg"/><Relationship Id="rId38" Type="http://schemas.openxmlformats.org/officeDocument/2006/relationships/image" Target="../media/image89.pn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11.xml"/><Relationship Id="rId7" Type="http://schemas.openxmlformats.org/officeDocument/2006/relationships/image" Target="../media/image52.sv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51.png"/><Relationship Id="rId11" Type="http://schemas.openxmlformats.org/officeDocument/2006/relationships/image" Target="../media/image94.svg"/><Relationship Id="rId5" Type="http://schemas.openxmlformats.org/officeDocument/2006/relationships/image" Target="../media/image50.svg"/><Relationship Id="rId10" Type="http://schemas.openxmlformats.org/officeDocument/2006/relationships/image" Target="../media/image93.png"/><Relationship Id="rId4" Type="http://schemas.openxmlformats.org/officeDocument/2006/relationships/image" Target="../media/image49.png"/><Relationship Id="rId9" Type="http://schemas.openxmlformats.org/officeDocument/2006/relationships/image" Target="../media/image54.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14.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png"/></Relationships>
</file>

<file path=ppt/slides/_rels/slide1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notesSlide" Target="../notesSlides/notesSlide13.xml"/><Relationship Id="rId7" Type="http://schemas.openxmlformats.org/officeDocument/2006/relationships/image" Target="../media/image99.svg"/><Relationship Id="rId12" Type="http://schemas.openxmlformats.org/officeDocument/2006/relationships/image" Target="../media/image103.png"/><Relationship Id="rId2" Type="http://schemas.openxmlformats.org/officeDocument/2006/relationships/slideLayout" Target="../slideLayouts/slideLayout8.xml"/><Relationship Id="rId1" Type="http://schemas.openxmlformats.org/officeDocument/2006/relationships/tags" Target="../tags/tag15.xml"/><Relationship Id="rId6" Type="http://schemas.openxmlformats.org/officeDocument/2006/relationships/image" Target="../media/image98.png"/><Relationship Id="rId11" Type="http://schemas.openxmlformats.org/officeDocument/2006/relationships/image" Target="../media/image102.svg"/><Relationship Id="rId5" Type="http://schemas.openxmlformats.org/officeDocument/2006/relationships/image" Target="../media/image88.svg"/><Relationship Id="rId10" Type="http://schemas.openxmlformats.org/officeDocument/2006/relationships/image" Target="../media/image101.png"/><Relationship Id="rId4" Type="http://schemas.openxmlformats.org/officeDocument/2006/relationships/image" Target="../media/image87.png"/><Relationship Id="rId9" Type="http://schemas.openxmlformats.org/officeDocument/2006/relationships/image" Target="../media/image100.sv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0.xml"/><Relationship Id="rId1" Type="http://schemas.openxmlformats.org/officeDocument/2006/relationships/tags" Target="../tags/tag16.xml"/><Relationship Id="rId4" Type="http://schemas.openxmlformats.org/officeDocument/2006/relationships/image" Target="../media/image10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7.xml"/><Relationship Id="rId1" Type="http://schemas.openxmlformats.org/officeDocument/2006/relationships/tags" Target="../tags/tag17.xml"/><Relationship Id="rId6" Type="http://schemas.openxmlformats.org/officeDocument/2006/relationships/hyperlink" Target="https://aka.ms/ai900-auto-ml" TargetMode="External"/><Relationship Id="rId5" Type="http://schemas.openxmlformats.org/officeDocument/2006/relationships/image" Target="../media/image9.sv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7.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svg"/><Relationship Id="rId3" Type="http://schemas.openxmlformats.org/officeDocument/2006/relationships/notesSlide" Target="../notesSlides/notesSlide17.xml"/><Relationship Id="rId7" Type="http://schemas.openxmlformats.org/officeDocument/2006/relationships/image" Target="../media/image108.svg"/><Relationship Id="rId12" Type="http://schemas.openxmlformats.org/officeDocument/2006/relationships/image" Target="../media/image113.png"/><Relationship Id="rId2" Type="http://schemas.openxmlformats.org/officeDocument/2006/relationships/slideLayout" Target="../slideLayouts/slideLayout17.xml"/><Relationship Id="rId1" Type="http://schemas.openxmlformats.org/officeDocument/2006/relationships/tags" Target="../tags/tag19.xml"/><Relationship Id="rId6" Type="http://schemas.openxmlformats.org/officeDocument/2006/relationships/image" Target="../media/image107.png"/><Relationship Id="rId11" Type="http://schemas.openxmlformats.org/officeDocument/2006/relationships/image" Target="../media/image112.svg"/><Relationship Id="rId5" Type="http://schemas.openxmlformats.org/officeDocument/2006/relationships/image" Target="../media/image106.svg"/><Relationship Id="rId15" Type="http://schemas.openxmlformats.org/officeDocument/2006/relationships/image" Target="../media/image116.sv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svg"/><Relationship Id="rId14" Type="http://schemas.openxmlformats.org/officeDocument/2006/relationships/image" Target="../media/image115.png"/></Relationships>
</file>

<file path=ppt/slides/_rels/slide18.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notesSlide" Target="../notesSlides/notesSlide18.xml"/><Relationship Id="rId7" Type="http://schemas.openxmlformats.org/officeDocument/2006/relationships/image" Target="../media/image120.svg"/><Relationship Id="rId2" Type="http://schemas.openxmlformats.org/officeDocument/2006/relationships/slideLayout" Target="../slideLayouts/slideLayout50.xml"/><Relationship Id="rId1" Type="http://schemas.openxmlformats.org/officeDocument/2006/relationships/tags" Target="../tags/tag20.xml"/><Relationship Id="rId6" Type="http://schemas.openxmlformats.org/officeDocument/2006/relationships/image" Target="../media/image119.png"/><Relationship Id="rId5" Type="http://schemas.openxmlformats.org/officeDocument/2006/relationships/image" Target="../media/image118.svg"/><Relationship Id="rId4" Type="http://schemas.openxmlformats.org/officeDocument/2006/relationships/image" Target="../media/image117.png"/></Relationships>
</file>

<file path=ppt/slides/_rels/slide19.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20.svg"/><Relationship Id="rId3" Type="http://schemas.openxmlformats.org/officeDocument/2006/relationships/notesSlide" Target="../notesSlides/notesSlide19.xml"/><Relationship Id="rId7" Type="http://schemas.openxmlformats.org/officeDocument/2006/relationships/image" Target="../media/image125.svg"/><Relationship Id="rId12" Type="http://schemas.openxmlformats.org/officeDocument/2006/relationships/image" Target="../media/image119.png"/><Relationship Id="rId2" Type="http://schemas.openxmlformats.org/officeDocument/2006/relationships/slideLayout" Target="../slideLayouts/slideLayout17.xml"/><Relationship Id="rId1" Type="http://schemas.openxmlformats.org/officeDocument/2006/relationships/tags" Target="../tags/tag21.xml"/><Relationship Id="rId6" Type="http://schemas.openxmlformats.org/officeDocument/2006/relationships/image" Target="../media/image124.png"/><Relationship Id="rId11" Type="http://schemas.openxmlformats.org/officeDocument/2006/relationships/image" Target="../media/image129.svg"/><Relationship Id="rId5" Type="http://schemas.openxmlformats.org/officeDocument/2006/relationships/image" Target="../media/image123.sv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7.xml"/><Relationship Id="rId1" Type="http://schemas.openxmlformats.org/officeDocument/2006/relationships/tags" Target="../tags/tag22.xml"/><Relationship Id="rId6" Type="http://schemas.openxmlformats.org/officeDocument/2006/relationships/hyperlink" Target="https://aka.ms/ai900-azure-ai-services" TargetMode="External"/><Relationship Id="rId5" Type="http://schemas.openxmlformats.org/officeDocument/2006/relationships/image" Target="../media/image9.sv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1.xml"/><Relationship Id="rId1" Type="http://schemas.openxmlformats.org/officeDocument/2006/relationships/tags" Target="../tags/tag2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7.xml"/><Relationship Id="rId1" Type="http://schemas.openxmlformats.org/officeDocument/2006/relationships/tags" Target="../tags/tag24.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8.xml"/><Relationship Id="rId1" Type="http://schemas.openxmlformats.org/officeDocument/2006/relationships/tags" Target="../tags/tag25.xml"/><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hyperlink" Target="https://learn.microsoft.com/es-es/training/paths/get-started-with-artificial-intelligence-on-azure/"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2.xml"/><Relationship Id="rId1" Type="http://schemas.openxmlformats.org/officeDocument/2006/relationships/tags" Target="../tags/tag2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3.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2.xml"/><Relationship Id="rId1" Type="http://schemas.openxmlformats.org/officeDocument/2006/relationships/tags" Target="../tags/tag7.xml"/><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18" Type="http://schemas.openxmlformats.org/officeDocument/2006/relationships/image" Target="../media/image31.png"/><Relationship Id="rId3" Type="http://schemas.openxmlformats.org/officeDocument/2006/relationships/notesSlide" Target="../notesSlides/notesSlide6.xml"/><Relationship Id="rId21" Type="http://schemas.openxmlformats.org/officeDocument/2006/relationships/image" Target="../media/image34.sv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svg"/><Relationship Id="rId2" Type="http://schemas.openxmlformats.org/officeDocument/2006/relationships/slideLayout" Target="../slideLayouts/slideLayout8.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tags" Target="../tags/tag8.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svg"/><Relationship Id="rId23" Type="http://schemas.openxmlformats.org/officeDocument/2006/relationships/image" Target="../media/image36.svg"/><Relationship Id="rId10" Type="http://schemas.openxmlformats.org/officeDocument/2006/relationships/image" Target="../media/image23.png"/><Relationship Id="rId19" Type="http://schemas.openxmlformats.org/officeDocument/2006/relationships/image" Target="../media/image32.sv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 Id="rId22"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notesSlide" Target="../notesSlides/notesSlide7.xml"/><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slideLayout" Target="../slideLayouts/slideLayout8.xml"/><Relationship Id="rId1" Type="http://schemas.openxmlformats.org/officeDocument/2006/relationships/tags" Target="../tags/tag9.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9.xml"/><Relationship Id="rId7" Type="http://schemas.openxmlformats.org/officeDocument/2006/relationships/image" Target="../media/image52.svg"/><Relationship Id="rId2" Type="http://schemas.openxmlformats.org/officeDocument/2006/relationships/slideLayout" Target="../slideLayouts/slideLayout8.xml"/><Relationship Id="rId1" Type="http://schemas.openxmlformats.org/officeDocument/2006/relationships/tags" Target="../tags/tag11.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5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2" y="2831306"/>
            <a:ext cx="6197936" cy="1828800"/>
          </a:xfrm>
        </p:spPr>
        <p:txBody>
          <a:bodyPr/>
          <a:lstStyle/>
          <a:p>
            <a:r>
              <a:rPr lang="es-ES" sz="4000" b="0" i="0" strike="noStrike" cap="none" spc="-50" baseline="0" dirty="0">
                <a:solidFill>
                  <a:srgbClr val="000000"/>
                </a:solidFill>
                <a:effectLst/>
                <a:latin typeface="Segoe UI"/>
                <a:ea typeface="Segoe UI"/>
                <a:cs typeface="Segoe UI"/>
              </a:rPr>
              <a:t>Aspectos básicos de Microsoft Azure AI: Introducción a la IA</a:t>
            </a:r>
            <a:endParaRPr lang="en-US" dirty="0"/>
          </a:p>
        </p:txBody>
      </p:sp>
    </p:spTree>
    <p:custDataLst>
      <p:tags r:id="rId1"/>
    </p:custDataLst>
    <p:extLst>
      <p:ext uri="{BB962C8B-B14F-4D97-AF65-F5344CB8AC3E}">
        <p14:creationId xmlns:p14="http://schemas.microsoft.com/office/powerpoint/2010/main" val="77096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164AE-6B23-4E9D-BD93-E4AA19DD6446}"/>
              </a:ext>
            </a:extLst>
          </p:cNvPr>
          <p:cNvSpPr>
            <a:spLocks noGrp="1"/>
          </p:cNvSpPr>
          <p:nvPr>
            <p:ph type="title"/>
          </p:nvPr>
        </p:nvSpPr>
        <p:spPr>
          <a:xfrm>
            <a:off x="602625" y="457200"/>
            <a:ext cx="11018520" cy="487680"/>
          </a:xfrm>
        </p:spPr>
        <p:txBody>
          <a:bodyPr/>
          <a:lstStyle/>
          <a:p>
            <a:r>
              <a:rPr lang="es-ES" sz="3200" b="0" i="0" strike="noStrike" cap="none" spc="0" baseline="0">
                <a:solidFill>
                  <a:srgbClr val="000000"/>
                </a:solidFill>
                <a:effectLst/>
                <a:latin typeface="Segoe UI Semibold"/>
                <a:ea typeface="Segoe UI Semibold"/>
                <a:cs typeface="Segoe UI Semibold"/>
              </a:rPr>
              <a:t>Tipos de aprendizaje automático</a:t>
            </a:r>
          </a:p>
        </p:txBody>
      </p:sp>
      <p:sp>
        <p:nvSpPr>
          <p:cNvPr id="9" name="TextBox 8">
            <a:extLst>
              <a:ext uri="{FF2B5EF4-FFF2-40B4-BE49-F238E27FC236}">
                <a16:creationId xmlns:a16="http://schemas.microsoft.com/office/drawing/2014/main" id="{EF74FD7A-7FD1-4BBE-A936-FAC9C1A81E97}"/>
              </a:ext>
            </a:extLst>
          </p:cNvPr>
          <p:cNvSpPr txBox="1"/>
          <p:nvPr/>
        </p:nvSpPr>
        <p:spPr>
          <a:xfrm>
            <a:off x="4519703" y="958286"/>
            <a:ext cx="2702019" cy="822960"/>
          </a:xfrm>
          <a:prstGeom prst="rect">
            <a:avLst/>
          </a:prstGeom>
          <a:noFill/>
        </p:spPr>
        <p:txBody>
          <a:bodyPr wrap="square">
            <a:spAutoFit/>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2400" b="0" i="0" strike="noStrike" cap="none" spc="0" baseline="0">
                <a:solidFill>
                  <a:srgbClr val="000000"/>
                </a:solidFill>
                <a:effectLst/>
                <a:latin typeface="Segoe UI"/>
                <a:ea typeface="Segoe UI"/>
                <a:cs typeface="Segoe UI"/>
              </a:rPr>
              <a:t>Machine Learning</a:t>
            </a: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1054C4F-0857-4AD2-AC53-FE896774DE51}"/>
              </a:ext>
            </a:extLst>
          </p:cNvPr>
          <p:cNvSpPr txBox="1"/>
          <p:nvPr/>
        </p:nvSpPr>
        <p:spPr>
          <a:xfrm>
            <a:off x="1462925" y="2016774"/>
            <a:ext cx="4126193" cy="83099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ct val="0"/>
              </a:spcBef>
              <a:spcAft>
                <a:spcPct val="0"/>
              </a:spcAft>
              <a:buClrTx/>
              <a:buSzTx/>
              <a:buFontTx/>
              <a:buNone/>
              <a:defRPr/>
            </a:pPr>
            <a:r>
              <a:rPr lang="es-ES" sz="2000" b="0" i="0" strike="noStrike" cap="none" spc="0" baseline="0" dirty="0">
                <a:solidFill>
                  <a:srgbClr val="000000"/>
                </a:solidFill>
                <a:effectLst/>
                <a:latin typeface="Segoe UI"/>
                <a:ea typeface="Segoe UI"/>
                <a:cs typeface="Segoe UI"/>
              </a:rPr>
              <a:t>Aprendizaje automático supervisado</a:t>
            </a:r>
          </a:p>
          <a:p>
            <a:pPr marL="0" marR="0" lvl="0" indent="0" algn="ctr" defTabSz="914367" rtl="0" eaLnBrk="1" fontAlgn="auto" latinLnBrk="0" hangingPunct="1">
              <a:lnSpc>
                <a:spcPct val="100000"/>
              </a:lnSpc>
              <a:spcBef>
                <a:spcPct val="0"/>
              </a:spcBef>
              <a:spcAft>
                <a:spcPct val="0"/>
              </a:spcAft>
              <a:buClrTx/>
              <a:buSzTx/>
              <a:buFontTx/>
              <a:buNone/>
              <a:defRPr/>
            </a:pPr>
            <a:r>
              <a:rPr lang="es-ES" sz="1700" b="0" i="0" strike="noStrike" cap="none" spc="0" baseline="0" dirty="0">
                <a:solidFill>
                  <a:srgbClr val="000000"/>
                </a:solidFill>
                <a:effectLst/>
                <a:latin typeface="Segoe UI"/>
                <a:ea typeface="Segoe UI"/>
                <a:cs typeface="Segoe UI"/>
              </a:rPr>
              <a:t>Los datos de entrenamiento </a:t>
            </a:r>
            <a:br>
              <a:rPr lang="es-ES" sz="1700" b="0" i="0" strike="noStrike" cap="none" spc="0" baseline="0" dirty="0">
                <a:solidFill>
                  <a:srgbClr val="000000"/>
                </a:solidFill>
                <a:effectLst/>
                <a:latin typeface="Segoe UI"/>
                <a:ea typeface="Segoe UI"/>
                <a:cs typeface="Segoe UI"/>
              </a:rPr>
            </a:br>
            <a:r>
              <a:rPr lang="es-ES" sz="1700" b="0" i="0" strike="noStrike" cap="none" spc="0" baseline="0" dirty="0">
                <a:solidFill>
                  <a:srgbClr val="000000"/>
                </a:solidFill>
                <a:effectLst/>
                <a:latin typeface="Segoe UI"/>
                <a:ea typeface="Segoe UI"/>
                <a:cs typeface="Segoe UI"/>
              </a:rPr>
              <a:t>incluyen etiquetas conocidas</a:t>
            </a:r>
            <a:endParaRPr kumimoji="0" lang="en-US" sz="17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5" name="TextBox 4">
            <a:extLst>
              <a:ext uri="{FF2B5EF4-FFF2-40B4-BE49-F238E27FC236}">
                <a16:creationId xmlns:a16="http://schemas.microsoft.com/office/drawing/2014/main" id="{626575D1-E9E0-46D1-A0D9-CD3B747E3F72}"/>
              </a:ext>
            </a:extLst>
          </p:cNvPr>
          <p:cNvSpPr txBox="1"/>
          <p:nvPr/>
        </p:nvSpPr>
        <p:spPr>
          <a:xfrm>
            <a:off x="5997231" y="2016774"/>
            <a:ext cx="4493281" cy="110799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ct val="0"/>
              </a:spcBef>
              <a:spcAft>
                <a:spcPct val="0"/>
              </a:spcAft>
              <a:buClrTx/>
              <a:buSzTx/>
              <a:buFontTx/>
              <a:buNone/>
              <a:defRPr/>
            </a:pPr>
            <a:r>
              <a:rPr lang="es-ES" sz="2000" b="0" i="0" strike="noStrike" cap="none" spc="0" baseline="0" dirty="0">
                <a:solidFill>
                  <a:srgbClr val="000000"/>
                </a:solidFill>
                <a:effectLst/>
                <a:latin typeface="Segoe UI"/>
                <a:ea typeface="Segoe UI"/>
                <a:cs typeface="Segoe UI"/>
              </a:rPr>
              <a:t>Aprendizaje automático no supervisado</a:t>
            </a:r>
          </a:p>
          <a:p>
            <a:pPr marL="0" marR="0" lvl="0" indent="0" algn="ctr" defTabSz="914367" rtl="0" eaLnBrk="1" fontAlgn="auto" latinLnBrk="0" hangingPunct="1">
              <a:lnSpc>
                <a:spcPct val="100000"/>
              </a:lnSpc>
              <a:spcBef>
                <a:spcPct val="0"/>
              </a:spcBef>
              <a:spcAft>
                <a:spcPct val="0"/>
              </a:spcAft>
              <a:buClrTx/>
              <a:buSzTx/>
              <a:buFontTx/>
              <a:buNone/>
              <a:defRPr/>
            </a:pPr>
            <a:r>
              <a:rPr lang="es-ES" sz="1700" b="0" i="0" strike="noStrike" cap="none" spc="0" baseline="0" dirty="0">
                <a:solidFill>
                  <a:srgbClr val="000000"/>
                </a:solidFill>
                <a:effectLst/>
                <a:latin typeface="Segoe UI"/>
                <a:ea typeface="Segoe UI"/>
                <a:cs typeface="Segoe UI"/>
              </a:rPr>
              <a:t>Los datos de entrenamiento </a:t>
            </a:r>
            <a:br>
              <a:rPr lang="es-ES" sz="1700" b="0" i="0" strike="noStrike" cap="none" spc="0" baseline="0" dirty="0">
                <a:solidFill>
                  <a:srgbClr val="000000"/>
                </a:solidFill>
                <a:effectLst/>
                <a:latin typeface="Segoe UI"/>
                <a:ea typeface="Segoe UI"/>
                <a:cs typeface="Segoe UI"/>
              </a:rPr>
            </a:br>
            <a:r>
              <a:rPr lang="es-ES" sz="1700" b="0" i="0" strike="noStrike" cap="none" spc="0" baseline="0" dirty="0">
                <a:solidFill>
                  <a:srgbClr val="000000"/>
                </a:solidFill>
                <a:effectLst/>
                <a:latin typeface="Segoe UI"/>
                <a:ea typeface="Segoe UI"/>
                <a:cs typeface="Segoe UI"/>
              </a:rPr>
              <a:t>no están etiquetados</a:t>
            </a:r>
          </a:p>
          <a:p>
            <a:pPr marL="0" marR="0" lvl="0" indent="0" algn="ctr" defTabSz="914367"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 name="Left Brace 9">
            <a:extLst>
              <a:ext uri="{FF2B5EF4-FFF2-40B4-BE49-F238E27FC236}">
                <a16:creationId xmlns:a16="http://schemas.microsoft.com/office/drawing/2014/main" id="{09A8F486-CC70-44FD-AF63-59FA10A1339E}"/>
              </a:ext>
              <a:ext uri="{C183D7F6-B498-43B3-948B-1728B52AA6E4}">
                <adec:decorative xmlns:adec="http://schemas.microsoft.com/office/drawing/2017/decorative" val="1"/>
              </a:ext>
            </a:extLst>
          </p:cNvPr>
          <p:cNvSpPr/>
          <p:nvPr/>
        </p:nvSpPr>
        <p:spPr>
          <a:xfrm rot="5400000">
            <a:off x="5561985" y="-733547"/>
            <a:ext cx="437214" cy="4855584"/>
          </a:xfrm>
          <a:prstGeom prst="leftBrac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ct val="0"/>
              </a:spcBef>
              <a:spcAft>
                <a:spcPct val="0"/>
              </a:spcAft>
              <a:buClrTx/>
              <a:buSzTx/>
              <a:buFontTx/>
              <a:buNone/>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 name="Left Brace 10">
            <a:extLst>
              <a:ext uri="{FF2B5EF4-FFF2-40B4-BE49-F238E27FC236}">
                <a16:creationId xmlns:a16="http://schemas.microsoft.com/office/drawing/2014/main" id="{A4DC855F-2DAA-4E6F-A33E-DE30D1F060E2}"/>
              </a:ext>
              <a:ext uri="{C183D7F6-B498-43B3-948B-1728B52AA6E4}">
                <adec:decorative xmlns:adec="http://schemas.microsoft.com/office/drawing/2017/decorative" val="1"/>
              </a:ext>
            </a:extLst>
          </p:cNvPr>
          <p:cNvSpPr/>
          <p:nvPr/>
        </p:nvSpPr>
        <p:spPr>
          <a:xfrm rot="5400000">
            <a:off x="3490428" y="851431"/>
            <a:ext cx="442464" cy="4499683"/>
          </a:xfrm>
          <a:prstGeom prst="leftBrace">
            <a:avLst>
              <a:gd name="adj1" fmla="val 8333"/>
              <a:gd name="adj2" fmla="val 58516"/>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ct val="0"/>
              </a:spcBef>
              <a:spcAft>
                <a:spcPct val="0"/>
              </a:spcAft>
              <a:buClrTx/>
              <a:buSzTx/>
              <a:buFontTx/>
              <a:buNone/>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A264956C-5257-408D-8C82-8FADAD9476E4}"/>
              </a:ext>
            </a:extLst>
          </p:cNvPr>
          <p:cNvSpPr txBox="1"/>
          <p:nvPr/>
        </p:nvSpPr>
        <p:spPr>
          <a:xfrm>
            <a:off x="42729" y="3296842"/>
            <a:ext cx="3126753" cy="5693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ct val="0"/>
              </a:spcBef>
              <a:spcAft>
                <a:spcPct val="0"/>
              </a:spcAft>
              <a:buClrTx/>
              <a:buSzTx/>
              <a:buFontTx/>
              <a:buNone/>
              <a:defRPr/>
            </a:pPr>
            <a:r>
              <a:rPr lang="es-ES" sz="2000" b="0" i="0" strike="noStrike" cap="none" spc="0" baseline="0" dirty="0">
                <a:solidFill>
                  <a:srgbClr val="000000"/>
                </a:solidFill>
                <a:effectLst/>
                <a:latin typeface="Segoe UI"/>
                <a:ea typeface="Segoe UI"/>
                <a:cs typeface="Segoe UI"/>
              </a:rPr>
              <a:t>Regresión</a:t>
            </a:r>
          </a:p>
          <a:p>
            <a:pPr marL="0" marR="0" lvl="0" indent="0" algn="ctr" defTabSz="914367" rtl="0" eaLnBrk="1" fontAlgn="auto" latinLnBrk="0" hangingPunct="1">
              <a:lnSpc>
                <a:spcPct val="100000"/>
              </a:lnSpc>
              <a:spcBef>
                <a:spcPct val="0"/>
              </a:spcBef>
              <a:spcAft>
                <a:spcPct val="0"/>
              </a:spcAft>
              <a:buClrTx/>
              <a:buSzTx/>
              <a:buFontTx/>
              <a:buNone/>
              <a:defRPr/>
            </a:pPr>
            <a:r>
              <a:rPr lang="es-ES" sz="1700" b="0" i="0" strike="noStrike" cap="none" spc="0" baseline="0" dirty="0">
                <a:solidFill>
                  <a:srgbClr val="000000"/>
                </a:solidFill>
                <a:effectLst/>
                <a:latin typeface="Segoe UI"/>
                <a:ea typeface="Segoe UI"/>
                <a:cs typeface="Segoe UI"/>
              </a:rPr>
              <a:t>La etiqueta es un valor numérico</a:t>
            </a:r>
          </a:p>
        </p:txBody>
      </p:sp>
      <p:sp>
        <p:nvSpPr>
          <p:cNvPr id="25" name="TextBox 24">
            <a:extLst>
              <a:ext uri="{FF2B5EF4-FFF2-40B4-BE49-F238E27FC236}">
                <a16:creationId xmlns:a16="http://schemas.microsoft.com/office/drawing/2014/main" id="{813FD0DA-ABF6-48D1-83CF-77BF35BD1F0B}"/>
              </a:ext>
            </a:extLst>
          </p:cNvPr>
          <p:cNvSpPr txBox="1"/>
          <p:nvPr/>
        </p:nvSpPr>
        <p:spPr>
          <a:xfrm>
            <a:off x="428081" y="5045035"/>
            <a:ext cx="2289887"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ct val="0"/>
              </a:spcBef>
              <a:spcAft>
                <a:spcPct val="0"/>
              </a:spcAft>
              <a:buClrTx/>
              <a:buSzTx/>
              <a:buFontTx/>
              <a:buNone/>
              <a:defRPr/>
            </a:pPr>
            <a:r>
              <a:rPr lang="es-ES" sz="1500" b="0" i="0" strike="noStrike" cap="none" spc="0" baseline="0" dirty="0">
                <a:solidFill>
                  <a:srgbClr val="000000"/>
                </a:solidFill>
                <a:effectLst/>
                <a:latin typeface="Segoe UI"/>
                <a:ea typeface="Segoe UI"/>
                <a:cs typeface="Segoe UI"/>
              </a:rPr>
              <a:t>Predicción del número de helados vendidos en función del día, la temporada y el tiempo</a:t>
            </a:r>
          </a:p>
        </p:txBody>
      </p:sp>
      <p:sp>
        <p:nvSpPr>
          <p:cNvPr id="13" name="TextBox 12">
            <a:extLst>
              <a:ext uri="{FF2B5EF4-FFF2-40B4-BE49-F238E27FC236}">
                <a16:creationId xmlns:a16="http://schemas.microsoft.com/office/drawing/2014/main" id="{2D9BD4D4-1011-4907-A6A5-E0948BA9417D}"/>
              </a:ext>
            </a:extLst>
          </p:cNvPr>
          <p:cNvSpPr txBox="1"/>
          <p:nvPr/>
        </p:nvSpPr>
        <p:spPr>
          <a:xfrm>
            <a:off x="4017249" y="3304834"/>
            <a:ext cx="4038926" cy="5693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ct val="0"/>
              </a:spcBef>
              <a:spcAft>
                <a:spcPct val="0"/>
              </a:spcAft>
              <a:buClrTx/>
              <a:buSzTx/>
              <a:buFontTx/>
              <a:buNone/>
              <a:defRPr/>
            </a:pPr>
            <a:r>
              <a:rPr lang="es-ES" sz="2000" b="0" i="0" strike="noStrike" cap="none" spc="0" baseline="0" dirty="0">
                <a:solidFill>
                  <a:srgbClr val="000000"/>
                </a:solidFill>
                <a:effectLst/>
                <a:latin typeface="Segoe UI"/>
                <a:ea typeface="Segoe UI"/>
                <a:cs typeface="Segoe UI"/>
              </a:rPr>
              <a:t>clasificación</a:t>
            </a:r>
          </a:p>
          <a:p>
            <a:pPr marL="0" marR="0" lvl="0" indent="0" algn="ctr" defTabSz="914367" rtl="0" eaLnBrk="1" fontAlgn="auto" latinLnBrk="0" hangingPunct="1">
              <a:lnSpc>
                <a:spcPct val="100000"/>
              </a:lnSpc>
              <a:spcBef>
                <a:spcPct val="0"/>
              </a:spcBef>
              <a:spcAft>
                <a:spcPct val="0"/>
              </a:spcAft>
              <a:buClrTx/>
              <a:buSzTx/>
              <a:buFontTx/>
              <a:buNone/>
              <a:defRPr/>
            </a:pPr>
            <a:r>
              <a:rPr lang="es-ES" sz="1700" b="0" i="0" strike="noStrike" cap="none" spc="0" baseline="0" dirty="0">
                <a:solidFill>
                  <a:srgbClr val="000000"/>
                </a:solidFill>
                <a:effectLst/>
                <a:latin typeface="Segoe UI"/>
                <a:ea typeface="Segoe UI"/>
                <a:cs typeface="Segoe UI"/>
              </a:rPr>
              <a:t>La etiqueta es una categorización (o </a:t>
            </a:r>
            <a:r>
              <a:rPr lang="es-ES" sz="1700" b="0" i="1" strike="noStrike" cap="none" spc="0" baseline="0" dirty="0">
                <a:solidFill>
                  <a:srgbClr val="000000"/>
                </a:solidFill>
                <a:effectLst/>
                <a:latin typeface="Segoe UI"/>
                <a:ea typeface="Segoe UI"/>
                <a:cs typeface="Segoe UI"/>
              </a:rPr>
              <a:t>clase</a:t>
            </a:r>
            <a:r>
              <a:rPr lang="es-ES" sz="1700" b="0" i="0" strike="noStrike" cap="none" spc="0" baseline="0" dirty="0">
                <a:solidFill>
                  <a:srgbClr val="000000"/>
                </a:solidFill>
                <a:effectLst/>
                <a:latin typeface="Segoe UI"/>
                <a:ea typeface="Segoe UI"/>
                <a:cs typeface="Segoe UI"/>
              </a:rPr>
              <a:t>)</a:t>
            </a:r>
            <a:endParaRPr kumimoji="0" lang="en-US" sz="17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2" name="TextBox 101">
            <a:extLst>
              <a:ext uri="{FF2B5EF4-FFF2-40B4-BE49-F238E27FC236}">
                <a16:creationId xmlns:a16="http://schemas.microsoft.com/office/drawing/2014/main" id="{D6247A42-52DD-99AD-D873-AF9A91FD3471}"/>
              </a:ext>
            </a:extLst>
          </p:cNvPr>
          <p:cNvSpPr txBox="1"/>
          <p:nvPr/>
        </p:nvSpPr>
        <p:spPr>
          <a:xfrm>
            <a:off x="2797329" y="4396440"/>
            <a:ext cx="3317383" cy="55412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ct val="0"/>
              </a:spcBef>
              <a:spcAft>
                <a:spcPct val="0"/>
              </a:spcAft>
              <a:buClrTx/>
              <a:buSzTx/>
              <a:buFontTx/>
              <a:buNone/>
              <a:defRPr/>
            </a:pPr>
            <a:r>
              <a:rPr lang="es-ES" sz="2000" b="0" i="0" strike="noStrike" cap="none" spc="0" baseline="0" dirty="0">
                <a:solidFill>
                  <a:srgbClr val="000000"/>
                </a:solidFill>
                <a:effectLst/>
                <a:latin typeface="Segoe UI"/>
                <a:ea typeface="Segoe UI"/>
                <a:cs typeface="Segoe UI"/>
              </a:rPr>
              <a:t>Clasificación binaria</a:t>
            </a:r>
          </a:p>
          <a:p>
            <a:pPr marL="0" marR="0" lvl="0" indent="0" algn="ctr" defTabSz="914367" rtl="0" eaLnBrk="1" fontAlgn="auto" latinLnBrk="0" hangingPunct="1">
              <a:lnSpc>
                <a:spcPct val="100000"/>
              </a:lnSpc>
              <a:spcBef>
                <a:spcPct val="0"/>
              </a:spcBef>
              <a:spcAft>
                <a:spcPct val="0"/>
              </a:spcAft>
              <a:buClrTx/>
              <a:buSzTx/>
              <a:buFontTx/>
              <a:buNone/>
              <a:defRPr/>
            </a:pPr>
            <a:r>
              <a:rPr lang="es-ES" sz="1600" b="0" i="0" strike="noStrike" cap="none" spc="0" baseline="0" dirty="0">
                <a:solidFill>
                  <a:srgbClr val="000000"/>
                </a:solidFill>
                <a:effectLst/>
                <a:latin typeface="Segoe UI"/>
                <a:ea typeface="Segoe UI"/>
                <a:cs typeface="Segoe UI"/>
              </a:rPr>
              <a:t>La etiqueta </a:t>
            </a:r>
            <a:r>
              <a:rPr lang="es-ES" sz="1600" b="0" i="1" strike="noStrike" cap="none" spc="0" baseline="0" dirty="0">
                <a:solidFill>
                  <a:srgbClr val="000000"/>
                </a:solidFill>
                <a:effectLst/>
                <a:latin typeface="Segoe UI"/>
                <a:ea typeface="Segoe UI"/>
                <a:cs typeface="Segoe UI"/>
              </a:rPr>
              <a:t>es</a:t>
            </a:r>
            <a:r>
              <a:rPr lang="es-ES" sz="1600" b="0" i="0" strike="noStrike" cap="none" spc="0" baseline="0" dirty="0">
                <a:solidFill>
                  <a:srgbClr val="000000"/>
                </a:solidFill>
                <a:effectLst/>
                <a:latin typeface="Segoe UI"/>
                <a:ea typeface="Segoe UI"/>
                <a:cs typeface="Segoe UI"/>
              </a:rPr>
              <a:t> o </a:t>
            </a:r>
            <a:r>
              <a:rPr lang="es-ES" sz="1600" b="0" i="1" strike="noStrike" cap="none" spc="0" baseline="0" dirty="0">
                <a:solidFill>
                  <a:srgbClr val="000000"/>
                </a:solidFill>
                <a:effectLst/>
                <a:latin typeface="Segoe UI"/>
                <a:ea typeface="Segoe UI"/>
                <a:cs typeface="Segoe UI"/>
              </a:rPr>
              <a:t>no es</a:t>
            </a:r>
            <a:r>
              <a:rPr lang="es-ES" sz="1600" b="0" i="0" strike="noStrike" cap="none" spc="0" baseline="0" dirty="0">
                <a:solidFill>
                  <a:srgbClr val="000000"/>
                </a:solidFill>
                <a:effectLst/>
                <a:latin typeface="Segoe UI"/>
                <a:ea typeface="Segoe UI"/>
                <a:cs typeface="Segoe UI"/>
              </a:rPr>
              <a:t> una clase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6" name="TextBox 35">
            <a:extLst>
              <a:ext uri="{FF2B5EF4-FFF2-40B4-BE49-F238E27FC236}">
                <a16:creationId xmlns:a16="http://schemas.microsoft.com/office/drawing/2014/main" id="{07D95C10-8A8F-4004-A843-E460CF8BC18E}"/>
              </a:ext>
            </a:extLst>
          </p:cNvPr>
          <p:cNvSpPr txBox="1"/>
          <p:nvPr/>
        </p:nvSpPr>
        <p:spPr>
          <a:xfrm>
            <a:off x="3130388" y="5725501"/>
            <a:ext cx="3317383" cy="69249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ct val="0"/>
              </a:spcBef>
              <a:spcAft>
                <a:spcPct val="0"/>
              </a:spcAft>
              <a:buClrTx/>
              <a:buSzTx/>
              <a:buFontTx/>
              <a:buNone/>
              <a:defRPr/>
            </a:pPr>
            <a:r>
              <a:rPr lang="es-ES" sz="1500" b="0" i="0" strike="noStrike" cap="none" spc="0" baseline="0" dirty="0">
                <a:solidFill>
                  <a:srgbClr val="000000"/>
                </a:solidFill>
                <a:effectLst/>
                <a:latin typeface="Segoe UI"/>
                <a:ea typeface="Segoe UI"/>
                <a:cs typeface="Segoe UI"/>
              </a:rPr>
              <a:t>Predicción de si un paciente está en riesgo de contraer diabetes en función de datos clínicos</a:t>
            </a:r>
          </a:p>
        </p:txBody>
      </p:sp>
      <p:sp>
        <p:nvSpPr>
          <p:cNvPr id="103" name="TextBox 102">
            <a:extLst>
              <a:ext uri="{FF2B5EF4-FFF2-40B4-BE49-F238E27FC236}">
                <a16:creationId xmlns:a16="http://schemas.microsoft.com/office/drawing/2014/main" id="{71A46E14-CAAE-8028-CDFC-89F6598F4A80}"/>
              </a:ext>
            </a:extLst>
          </p:cNvPr>
          <p:cNvSpPr txBox="1"/>
          <p:nvPr/>
        </p:nvSpPr>
        <p:spPr>
          <a:xfrm>
            <a:off x="5640950" y="4401620"/>
            <a:ext cx="3623628" cy="55412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ct val="0"/>
              </a:spcBef>
              <a:spcAft>
                <a:spcPct val="0"/>
              </a:spcAft>
              <a:buClrTx/>
              <a:buSzTx/>
              <a:buFontTx/>
              <a:buNone/>
              <a:defRPr/>
            </a:pPr>
            <a:r>
              <a:rPr lang="es-ES" sz="2000" b="0" i="0" strike="noStrike" cap="none" spc="0" baseline="0" dirty="0">
                <a:solidFill>
                  <a:srgbClr val="000000"/>
                </a:solidFill>
                <a:effectLst/>
                <a:latin typeface="Segoe UI"/>
                <a:ea typeface="Segoe UI"/>
                <a:cs typeface="Segoe UI"/>
              </a:rPr>
              <a:t>Clasificación multiclase</a:t>
            </a:r>
          </a:p>
          <a:p>
            <a:pPr marL="0" marR="0" lvl="0" indent="0" algn="ctr" defTabSz="914367" rtl="0" eaLnBrk="1" fontAlgn="auto" latinLnBrk="0" hangingPunct="1">
              <a:lnSpc>
                <a:spcPct val="100000"/>
              </a:lnSpc>
              <a:spcBef>
                <a:spcPct val="0"/>
              </a:spcBef>
              <a:spcAft>
                <a:spcPct val="0"/>
              </a:spcAft>
              <a:buClrTx/>
              <a:buSzTx/>
              <a:buFontTx/>
              <a:buNone/>
              <a:defRPr/>
            </a:pPr>
            <a:r>
              <a:rPr lang="es-ES" sz="1600" b="0" i="0" strike="noStrike" cap="none" spc="0" baseline="0" dirty="0">
                <a:solidFill>
                  <a:srgbClr val="000000"/>
                </a:solidFill>
                <a:effectLst/>
                <a:latin typeface="Segoe UI"/>
                <a:ea typeface="Segoe UI"/>
                <a:cs typeface="Segoe UI"/>
              </a:rPr>
              <a:t>La etiqueta es una de varias clases</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15" name="TextBox 114">
            <a:extLst>
              <a:ext uri="{FF2B5EF4-FFF2-40B4-BE49-F238E27FC236}">
                <a16:creationId xmlns:a16="http://schemas.microsoft.com/office/drawing/2014/main" id="{6EB272EB-0FB4-BEEB-A755-8D5AD0773371}"/>
              </a:ext>
            </a:extLst>
          </p:cNvPr>
          <p:cNvSpPr txBox="1"/>
          <p:nvPr/>
        </p:nvSpPr>
        <p:spPr>
          <a:xfrm>
            <a:off x="6553296" y="5736230"/>
            <a:ext cx="2854566" cy="69249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ct val="0"/>
              </a:spcBef>
              <a:spcAft>
                <a:spcPct val="0"/>
              </a:spcAft>
              <a:buClrTx/>
              <a:buSzTx/>
              <a:buFontTx/>
              <a:buNone/>
              <a:defRPr/>
            </a:pPr>
            <a:r>
              <a:rPr lang="es-ES" sz="1500" b="0" i="0" strike="noStrike" cap="none" spc="0" baseline="0" dirty="0">
                <a:solidFill>
                  <a:srgbClr val="000000"/>
                </a:solidFill>
                <a:effectLst/>
                <a:latin typeface="Segoe UI"/>
                <a:ea typeface="Segoe UI"/>
                <a:cs typeface="Segoe UI"/>
              </a:rPr>
              <a:t>Predicción de la especie de un pingüino basándose en sus medidas</a:t>
            </a:r>
          </a:p>
        </p:txBody>
      </p:sp>
      <p:sp>
        <p:nvSpPr>
          <p:cNvPr id="14" name="TextBox 13">
            <a:extLst>
              <a:ext uri="{FF2B5EF4-FFF2-40B4-BE49-F238E27FC236}">
                <a16:creationId xmlns:a16="http://schemas.microsoft.com/office/drawing/2014/main" id="{4FCD2969-A9A6-43AB-AEEE-ADF951DD4332}"/>
              </a:ext>
            </a:extLst>
          </p:cNvPr>
          <p:cNvSpPr txBox="1"/>
          <p:nvPr/>
        </p:nvSpPr>
        <p:spPr>
          <a:xfrm>
            <a:off x="8620112" y="3296842"/>
            <a:ext cx="3392467" cy="5693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ct val="0"/>
              </a:spcBef>
              <a:spcAft>
                <a:spcPct val="0"/>
              </a:spcAft>
              <a:buClrTx/>
              <a:buSzTx/>
              <a:buFontTx/>
              <a:buNone/>
              <a:defRPr/>
            </a:pPr>
            <a:r>
              <a:rPr lang="es-ES" sz="2000" b="0" i="0" strike="noStrike" cap="none" spc="0" baseline="0" dirty="0">
                <a:solidFill>
                  <a:srgbClr val="000000"/>
                </a:solidFill>
                <a:effectLst/>
                <a:latin typeface="Segoe UI"/>
                <a:ea typeface="Segoe UI"/>
                <a:cs typeface="Segoe UI"/>
              </a:rPr>
              <a:t>Agrupación en clústeres</a:t>
            </a:r>
          </a:p>
          <a:p>
            <a:pPr marL="0" marR="0" lvl="0" indent="0" algn="ctr" defTabSz="914367" rtl="0" eaLnBrk="1" fontAlgn="auto" latinLnBrk="0" hangingPunct="1">
              <a:lnSpc>
                <a:spcPct val="100000"/>
              </a:lnSpc>
              <a:spcBef>
                <a:spcPct val="0"/>
              </a:spcBef>
              <a:spcAft>
                <a:spcPct val="0"/>
              </a:spcAft>
              <a:buClrTx/>
              <a:buSzTx/>
              <a:buFontTx/>
              <a:buNone/>
              <a:defRPr/>
            </a:pPr>
            <a:r>
              <a:rPr lang="es-ES" sz="1700" b="0" i="0" strike="noStrike" cap="none" spc="0" baseline="0" dirty="0">
                <a:solidFill>
                  <a:srgbClr val="000000"/>
                </a:solidFill>
                <a:effectLst/>
                <a:latin typeface="Segoe UI"/>
                <a:ea typeface="Segoe UI"/>
                <a:cs typeface="Segoe UI"/>
              </a:rPr>
              <a:t>Los elementos similares se agrupan</a:t>
            </a:r>
            <a:endParaRPr kumimoji="0" lang="en-US" sz="17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7" name="TextBox 46">
            <a:extLst>
              <a:ext uri="{FF2B5EF4-FFF2-40B4-BE49-F238E27FC236}">
                <a16:creationId xmlns:a16="http://schemas.microsoft.com/office/drawing/2014/main" id="{23B63186-749E-4EA8-A26A-577705C1D0AA}"/>
              </a:ext>
            </a:extLst>
          </p:cNvPr>
          <p:cNvSpPr txBox="1"/>
          <p:nvPr/>
        </p:nvSpPr>
        <p:spPr>
          <a:xfrm>
            <a:off x="9041569" y="5345420"/>
            <a:ext cx="2854566" cy="69249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ct val="0"/>
              </a:spcBef>
              <a:spcAft>
                <a:spcPct val="0"/>
              </a:spcAft>
              <a:buClrTx/>
              <a:buSzTx/>
              <a:buFontTx/>
              <a:buNone/>
              <a:defRPr/>
            </a:pPr>
            <a:r>
              <a:rPr lang="es-ES" sz="1500" b="0" i="0" strike="noStrike" cap="none" spc="0" baseline="0" dirty="0">
                <a:solidFill>
                  <a:srgbClr val="000000"/>
                </a:solidFill>
                <a:effectLst/>
                <a:latin typeface="Segoe UI"/>
                <a:ea typeface="Segoe UI"/>
                <a:cs typeface="Segoe UI"/>
              </a:rPr>
              <a:t>Separación de plantas en grupos en función de características comunes</a:t>
            </a:r>
          </a:p>
        </p:txBody>
      </p:sp>
      <p:cxnSp>
        <p:nvCxnSpPr>
          <p:cNvPr id="16" name="Connector: Elbow 15">
            <a:extLst>
              <a:ext uri="{FF2B5EF4-FFF2-40B4-BE49-F238E27FC236}">
                <a16:creationId xmlns:a16="http://schemas.microsoft.com/office/drawing/2014/main" id="{19E5C379-E3F4-4C93-AD4F-C91D794A32F5}"/>
              </a:ext>
              <a:ext uri="{C183D7F6-B498-43B3-948B-1728B52AA6E4}">
                <adec:decorative xmlns:adec="http://schemas.microsoft.com/office/drawing/2017/decorative" val="1"/>
              </a:ext>
            </a:extLst>
          </p:cNvPr>
          <p:cNvCxnSpPr>
            <a:stCxn id="5" idx="2"/>
            <a:endCxn id="14" idx="0"/>
          </p:cNvCxnSpPr>
          <p:nvPr/>
        </p:nvCxnSpPr>
        <p:spPr>
          <a:xfrm rot="16200000" flipH="1">
            <a:off x="9194073" y="2174569"/>
            <a:ext cx="172072" cy="2072474"/>
          </a:xfrm>
          <a:prstGeom prst="bentConnector3">
            <a:avLst>
              <a:gd name="adj1" fmla="val 50000"/>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5872639D-C62D-4003-ABE6-138A6F49444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467221" y="4240371"/>
            <a:ext cx="835475" cy="779437"/>
          </a:xfrm>
          <a:prstGeom prst="rect">
            <a:avLst/>
          </a:prstGeom>
        </p:spPr>
      </p:pic>
      <p:grpSp>
        <p:nvGrpSpPr>
          <p:cNvPr id="83" name="Group 82">
            <a:extLst>
              <a:ext uri="{FF2B5EF4-FFF2-40B4-BE49-F238E27FC236}">
                <a16:creationId xmlns:a16="http://schemas.microsoft.com/office/drawing/2014/main" id="{E9A5CE58-E3CC-6217-67E7-95274F35E689}"/>
              </a:ext>
              <a:ext uri="{C183D7F6-B498-43B3-948B-1728B52AA6E4}">
                <adec:decorative xmlns:adec="http://schemas.microsoft.com/office/drawing/2017/decorative" val="1"/>
              </a:ext>
            </a:extLst>
          </p:cNvPr>
          <p:cNvGrpSpPr/>
          <p:nvPr/>
        </p:nvGrpSpPr>
        <p:grpSpPr>
          <a:xfrm>
            <a:off x="766668" y="3822789"/>
            <a:ext cx="764153" cy="980252"/>
            <a:chOff x="728567" y="4366015"/>
            <a:chExt cx="914479" cy="1173089"/>
          </a:xfrm>
        </p:grpSpPr>
        <p:pic>
          <p:nvPicPr>
            <p:cNvPr id="75" name="Picture 74">
              <a:extLst>
                <a:ext uri="{FF2B5EF4-FFF2-40B4-BE49-F238E27FC236}">
                  <a16:creationId xmlns:a16="http://schemas.microsoft.com/office/drawing/2014/main" id="{BB4C9AAC-BAF2-ABF4-57C0-571B39DAC9D5}"/>
                </a:ext>
              </a:extLst>
            </p:cNvPr>
            <p:cNvPicPr>
              <a:picLocks noChangeAspect="1"/>
            </p:cNvPicPr>
            <p:nvPr/>
          </p:nvPicPr>
          <p:blipFill>
            <a:blip r:embed="rId5"/>
            <a:stretch>
              <a:fillRect/>
            </a:stretch>
          </p:blipFill>
          <p:spPr>
            <a:xfrm>
              <a:off x="728567" y="4366015"/>
              <a:ext cx="914479" cy="914479"/>
            </a:xfrm>
            <a:prstGeom prst="rect">
              <a:avLst/>
            </a:prstGeom>
          </p:spPr>
        </p:pic>
        <p:grpSp>
          <p:nvGrpSpPr>
            <p:cNvPr id="82" name="Group 81">
              <a:extLst>
                <a:ext uri="{FF2B5EF4-FFF2-40B4-BE49-F238E27FC236}">
                  <a16:creationId xmlns:a16="http://schemas.microsoft.com/office/drawing/2014/main" id="{0A30A875-13E9-B3A6-FE1D-FD616C2D5D34}"/>
                </a:ext>
              </a:extLst>
            </p:cNvPr>
            <p:cNvGrpSpPr/>
            <p:nvPr/>
          </p:nvGrpSpPr>
          <p:grpSpPr>
            <a:xfrm>
              <a:off x="1163404" y="5081904"/>
              <a:ext cx="457200" cy="457200"/>
              <a:chOff x="1163404" y="5081904"/>
              <a:chExt cx="457200" cy="457200"/>
            </a:xfrm>
          </p:grpSpPr>
          <p:pic>
            <p:nvPicPr>
              <p:cNvPr id="78" name="Graphic 77" descr="Flip calendar outline">
                <a:extLst>
                  <a:ext uri="{FF2B5EF4-FFF2-40B4-BE49-F238E27FC236}">
                    <a16:creationId xmlns:a16="http://schemas.microsoft.com/office/drawing/2014/main" id="{491DDF34-D169-7E85-95C7-3D3BCF87D0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3404" y="5081904"/>
                <a:ext cx="457200" cy="457200"/>
              </a:xfrm>
              <a:prstGeom prst="rect">
                <a:avLst/>
              </a:prstGeom>
            </p:spPr>
          </p:pic>
          <p:sp>
            <p:nvSpPr>
              <p:cNvPr id="81" name="TextBox 80">
                <a:extLst>
                  <a:ext uri="{FF2B5EF4-FFF2-40B4-BE49-F238E27FC236}">
                    <a16:creationId xmlns:a16="http://schemas.microsoft.com/office/drawing/2014/main" id="{1556F9ED-5BC4-82E9-0F51-07F4F1764742}"/>
                  </a:ext>
                </a:extLst>
              </p:cNvPr>
              <p:cNvSpPr txBox="1"/>
              <p:nvPr/>
            </p:nvSpPr>
            <p:spPr>
              <a:xfrm>
                <a:off x="1341719" y="5255849"/>
                <a:ext cx="136234" cy="257886"/>
              </a:xfrm>
              <a:prstGeom prst="rect">
                <a:avLst/>
              </a:prstGeom>
              <a:noFill/>
            </p:spPr>
            <p:txBody>
              <a:bodyPr wrap="none" lIns="0" tIns="0" rIns="0" bIns="0" rtlCol="0">
                <a:spAutoFit/>
              </a:bodyPr>
              <a:lstStyle/>
              <a:p>
                <a:pPr algn="l"/>
                <a:r>
                  <a:rPr lang="es-ES" sz="1400" b="0" i="0" strike="noStrike" cap="none" spc="0" baseline="0">
                    <a:solidFill>
                      <a:srgbClr val="FF0000"/>
                    </a:solidFill>
                    <a:effectLst/>
                    <a:latin typeface="Segoe UI"/>
                    <a:ea typeface="Segoe UI"/>
                    <a:cs typeface="Segoe UI"/>
                  </a:rPr>
                  <a:t>5</a:t>
                </a:r>
              </a:p>
            </p:txBody>
          </p:sp>
        </p:grpSp>
      </p:grpSp>
      <p:grpSp>
        <p:nvGrpSpPr>
          <p:cNvPr id="101" name="Group 100">
            <a:extLst>
              <a:ext uri="{FF2B5EF4-FFF2-40B4-BE49-F238E27FC236}">
                <a16:creationId xmlns:a16="http://schemas.microsoft.com/office/drawing/2014/main" id="{15F68ED2-28C9-D0FF-A6CE-94592EB5FE07}"/>
              </a:ext>
              <a:ext uri="{C183D7F6-B498-43B3-948B-1728B52AA6E4}">
                <adec:decorative xmlns:adec="http://schemas.microsoft.com/office/drawing/2017/decorative" val="1"/>
              </a:ext>
            </a:extLst>
          </p:cNvPr>
          <p:cNvGrpSpPr/>
          <p:nvPr/>
        </p:nvGrpSpPr>
        <p:grpSpPr>
          <a:xfrm>
            <a:off x="3517128" y="5099604"/>
            <a:ext cx="654620" cy="646331"/>
            <a:chOff x="4352446" y="4406348"/>
            <a:chExt cx="871915" cy="860875"/>
          </a:xfrm>
        </p:grpSpPr>
        <p:grpSp>
          <p:nvGrpSpPr>
            <p:cNvPr id="26" name="features">
              <a:extLst>
                <a:ext uri="{FF2B5EF4-FFF2-40B4-BE49-F238E27FC236}">
                  <a16:creationId xmlns:a16="http://schemas.microsoft.com/office/drawing/2014/main" id="{79AF7CBD-A109-4270-B3D2-689A24481059}"/>
                </a:ext>
              </a:extLst>
            </p:cNvPr>
            <p:cNvGrpSpPr/>
            <p:nvPr/>
          </p:nvGrpSpPr>
          <p:grpSpPr>
            <a:xfrm>
              <a:off x="4362967" y="4406348"/>
              <a:ext cx="861394" cy="860875"/>
              <a:chOff x="903777" y="3854959"/>
              <a:chExt cx="1551545" cy="1550612"/>
            </a:xfrm>
            <a:solidFill>
              <a:schemeClr val="accent1"/>
            </a:solidFill>
          </p:grpSpPr>
          <p:pic>
            <p:nvPicPr>
              <p:cNvPr id="27" name="Graphic 26" descr="Test tubes">
                <a:extLst>
                  <a:ext uri="{FF2B5EF4-FFF2-40B4-BE49-F238E27FC236}">
                    <a16:creationId xmlns:a16="http://schemas.microsoft.com/office/drawing/2014/main" id="{0157680F-AF71-4AFA-8127-568FDBAF9C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1381060">
                <a:off x="903777" y="3854959"/>
                <a:ext cx="626322" cy="626322"/>
              </a:xfrm>
              <a:prstGeom prst="rect">
                <a:avLst/>
              </a:prstGeom>
            </p:spPr>
          </p:pic>
          <p:pic>
            <p:nvPicPr>
              <p:cNvPr id="28" name="Graphic 27" descr="Scale">
                <a:extLst>
                  <a:ext uri="{FF2B5EF4-FFF2-40B4-BE49-F238E27FC236}">
                    <a16:creationId xmlns:a16="http://schemas.microsoft.com/office/drawing/2014/main" id="{59717CD5-046F-4EC8-888A-8889B4F76F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91311">
                <a:off x="1596199" y="4546447"/>
                <a:ext cx="859123" cy="859124"/>
              </a:xfrm>
              <a:prstGeom prst="rect">
                <a:avLst/>
              </a:prstGeom>
            </p:spPr>
          </p:pic>
          <p:pic>
            <p:nvPicPr>
              <p:cNvPr id="30" name="Graphic 29" descr="Heart with pulse">
                <a:extLst>
                  <a:ext uri="{FF2B5EF4-FFF2-40B4-BE49-F238E27FC236}">
                    <a16:creationId xmlns:a16="http://schemas.microsoft.com/office/drawing/2014/main" id="{453025C7-3DFD-42F4-B5F7-F20EB85F7CC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183172">
                <a:off x="1565688" y="3922963"/>
                <a:ext cx="626322" cy="626322"/>
              </a:xfrm>
              <a:prstGeom prst="rect">
                <a:avLst/>
              </a:prstGeom>
            </p:spPr>
          </p:pic>
        </p:grpSp>
        <p:pic>
          <p:nvPicPr>
            <p:cNvPr id="84" name="Graphic 83" descr="Needle with solid fill">
              <a:extLst>
                <a:ext uri="{FF2B5EF4-FFF2-40B4-BE49-F238E27FC236}">
                  <a16:creationId xmlns:a16="http://schemas.microsoft.com/office/drawing/2014/main" id="{9BFF4623-06BB-8E4F-C320-08BCE4B5143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52446" y="4741237"/>
              <a:ext cx="437215" cy="437215"/>
            </a:xfrm>
            <a:prstGeom prst="rect">
              <a:avLst/>
            </a:prstGeom>
          </p:spPr>
        </p:pic>
      </p:grpSp>
      <p:grpSp>
        <p:nvGrpSpPr>
          <p:cNvPr id="86" name="Group 85">
            <a:extLst>
              <a:ext uri="{FF2B5EF4-FFF2-40B4-BE49-F238E27FC236}">
                <a16:creationId xmlns:a16="http://schemas.microsoft.com/office/drawing/2014/main" id="{E9AAFA60-ACF9-8ADD-4C2E-147627AAE9B8}"/>
              </a:ext>
              <a:ext uri="{C183D7F6-B498-43B3-948B-1728B52AA6E4}">
                <adec:decorative xmlns:adec="http://schemas.microsoft.com/office/drawing/2017/decorative" val="1"/>
              </a:ext>
            </a:extLst>
          </p:cNvPr>
          <p:cNvGrpSpPr/>
          <p:nvPr/>
        </p:nvGrpSpPr>
        <p:grpSpPr>
          <a:xfrm>
            <a:off x="4264016" y="5207576"/>
            <a:ext cx="965370" cy="542554"/>
            <a:chOff x="2412806" y="1734506"/>
            <a:chExt cx="1634952" cy="918870"/>
          </a:xfrm>
        </p:grpSpPr>
        <p:pic>
          <p:nvPicPr>
            <p:cNvPr id="87" name="Graphic 86" descr="User outline">
              <a:extLst>
                <a:ext uri="{FF2B5EF4-FFF2-40B4-BE49-F238E27FC236}">
                  <a16:creationId xmlns:a16="http://schemas.microsoft.com/office/drawing/2014/main" id="{559F25C7-5C4E-91AD-32DD-4E4C4288C07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412806" y="1738976"/>
              <a:ext cx="914400" cy="914400"/>
            </a:xfrm>
            <a:prstGeom prst="rect">
              <a:avLst/>
            </a:prstGeom>
          </p:spPr>
        </p:pic>
        <p:pic>
          <p:nvPicPr>
            <p:cNvPr id="88" name="Graphic 87" descr="User outline">
              <a:extLst>
                <a:ext uri="{FF2B5EF4-FFF2-40B4-BE49-F238E27FC236}">
                  <a16:creationId xmlns:a16="http://schemas.microsoft.com/office/drawing/2014/main" id="{90B01315-676D-207C-77D9-8B4B147419C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33358" y="1734506"/>
              <a:ext cx="914400" cy="914400"/>
            </a:xfrm>
            <a:prstGeom prst="rect">
              <a:avLst/>
            </a:prstGeom>
          </p:spPr>
        </p:pic>
        <p:pic>
          <p:nvPicPr>
            <p:cNvPr id="89" name="Graphic 88" descr="Badge Cross with solid fill">
              <a:extLst>
                <a:ext uri="{FF2B5EF4-FFF2-40B4-BE49-F238E27FC236}">
                  <a16:creationId xmlns:a16="http://schemas.microsoft.com/office/drawing/2014/main" id="{996BB7EE-255D-4C2A-CCE3-2AFCDC07AFA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695419" y="2263728"/>
              <a:ext cx="361405" cy="361405"/>
            </a:xfrm>
            <a:prstGeom prst="rect">
              <a:avLst/>
            </a:prstGeom>
          </p:spPr>
        </p:pic>
        <p:pic>
          <p:nvPicPr>
            <p:cNvPr id="90" name="Graphic 89" descr="Badge Tick1 with solid fill">
              <a:extLst>
                <a:ext uri="{FF2B5EF4-FFF2-40B4-BE49-F238E27FC236}">
                  <a16:creationId xmlns:a16="http://schemas.microsoft.com/office/drawing/2014/main" id="{F7CB3ED8-1395-1E5D-937A-7C06366FCFF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17100" y="2252664"/>
              <a:ext cx="361405" cy="361405"/>
            </a:xfrm>
            <a:prstGeom prst="rect">
              <a:avLst/>
            </a:prstGeom>
          </p:spPr>
        </p:pic>
        <p:sp>
          <p:nvSpPr>
            <p:cNvPr id="91" name="TextBox 90">
              <a:extLst>
                <a:ext uri="{FF2B5EF4-FFF2-40B4-BE49-F238E27FC236}">
                  <a16:creationId xmlns:a16="http://schemas.microsoft.com/office/drawing/2014/main" id="{398F3AC1-6D7A-573D-3A1E-E0DDA8D12F0C}"/>
                </a:ext>
              </a:extLst>
            </p:cNvPr>
            <p:cNvSpPr txBox="1"/>
            <p:nvPr/>
          </p:nvSpPr>
          <p:spPr>
            <a:xfrm>
              <a:off x="2635978" y="2296079"/>
              <a:ext cx="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1" i="0" u="none" strike="noStrike" kern="0" cap="none" spc="0" normalizeH="0" baseline="0" noProof="0">
                <a:ln>
                  <a:noFill/>
                </a:ln>
                <a:solidFill>
                  <a:srgbClr val="000000"/>
                </a:solidFill>
                <a:effectLst/>
                <a:uLnTx/>
                <a:uFillTx/>
              </a:endParaRPr>
            </a:p>
          </p:txBody>
        </p:sp>
      </p:grpSp>
      <p:grpSp>
        <p:nvGrpSpPr>
          <p:cNvPr id="105" name="Group 104">
            <a:extLst>
              <a:ext uri="{FF2B5EF4-FFF2-40B4-BE49-F238E27FC236}">
                <a16:creationId xmlns:a16="http://schemas.microsoft.com/office/drawing/2014/main" id="{1F3FD85A-13B0-E63A-A153-A5F5D82FA29F}"/>
              </a:ext>
              <a:ext uri="{C183D7F6-B498-43B3-948B-1728B52AA6E4}">
                <adec:decorative xmlns:adec="http://schemas.microsoft.com/office/drawing/2017/decorative" val="1"/>
              </a:ext>
            </a:extLst>
          </p:cNvPr>
          <p:cNvGrpSpPr/>
          <p:nvPr/>
        </p:nvGrpSpPr>
        <p:grpSpPr>
          <a:xfrm>
            <a:off x="9676432" y="4624738"/>
            <a:ext cx="874573" cy="592690"/>
            <a:chOff x="9471210" y="4807499"/>
            <a:chExt cx="874573" cy="592690"/>
          </a:xfrm>
        </p:grpSpPr>
        <p:sp>
          <p:nvSpPr>
            <p:cNvPr id="69" name="Oval 68">
              <a:extLst>
                <a:ext uri="{FF2B5EF4-FFF2-40B4-BE49-F238E27FC236}">
                  <a16:creationId xmlns:a16="http://schemas.microsoft.com/office/drawing/2014/main" id="{E328CF52-93DC-428B-9A17-20537602E824}"/>
                </a:ext>
              </a:extLst>
            </p:cNvPr>
            <p:cNvSpPr/>
            <p:nvPr/>
          </p:nvSpPr>
          <p:spPr bwMode="auto">
            <a:xfrm>
              <a:off x="9471210" y="4807499"/>
              <a:ext cx="874573" cy="592690"/>
            </a:xfrm>
            <a:custGeom>
              <a:avLst/>
              <a:gdLst>
                <a:gd name="connsiteX0" fmla="*/ 0 w 874573"/>
                <a:gd name="connsiteY0" fmla="*/ 296345 h 592690"/>
                <a:gd name="connsiteX1" fmla="*/ 437287 w 874573"/>
                <a:gd name="connsiteY1" fmla="*/ 0 h 592690"/>
                <a:gd name="connsiteX2" fmla="*/ 874574 w 874573"/>
                <a:gd name="connsiteY2" fmla="*/ 296345 h 592690"/>
                <a:gd name="connsiteX3" fmla="*/ 437287 w 874573"/>
                <a:gd name="connsiteY3" fmla="*/ 592690 h 592690"/>
                <a:gd name="connsiteX4" fmla="*/ 0 w 874573"/>
                <a:gd name="connsiteY4" fmla="*/ 296345 h 592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573" h="592690" extrusionOk="0">
                  <a:moveTo>
                    <a:pt x="0" y="296345"/>
                  </a:moveTo>
                  <a:cubicBezTo>
                    <a:pt x="24754" y="191614"/>
                    <a:pt x="158855" y="-8760"/>
                    <a:pt x="437287" y="0"/>
                  </a:cubicBezTo>
                  <a:cubicBezTo>
                    <a:pt x="654249" y="3853"/>
                    <a:pt x="900896" y="122671"/>
                    <a:pt x="874574" y="296345"/>
                  </a:cubicBezTo>
                  <a:cubicBezTo>
                    <a:pt x="882873" y="490307"/>
                    <a:pt x="666169" y="560176"/>
                    <a:pt x="437287" y="592690"/>
                  </a:cubicBezTo>
                  <a:cubicBezTo>
                    <a:pt x="211710" y="591146"/>
                    <a:pt x="-25479" y="438271"/>
                    <a:pt x="0" y="296345"/>
                  </a:cubicBezTo>
                  <a:close/>
                </a:path>
              </a:pathLst>
            </a:custGeom>
            <a:noFill/>
            <a:ln w="12700">
              <a:solidFill>
                <a:srgbClr val="40CDF5"/>
              </a:solidFill>
              <a:headEnd type="none" w="med" len="med"/>
              <a:tailEnd type="none" w="med" len="med"/>
              <a:extLst>
                <a:ext uri="{C807C97D-BFC1-408E-A445-0C87EB9F89A2}">
                  <ask:lineSketchStyleProps xmlns:ask="http://schemas.microsoft.com/office/drawing/2018/sketchyshapes" sd="52657929">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4" name="Graphic 93" descr="Sunflower">
              <a:extLst>
                <a:ext uri="{FF2B5EF4-FFF2-40B4-BE49-F238E27FC236}">
                  <a16:creationId xmlns:a16="http://schemas.microsoft.com/office/drawing/2014/main" id="{5CA6DA75-B40F-D94E-852D-1AFAAE112A9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555304" y="4868639"/>
              <a:ext cx="399678" cy="399678"/>
            </a:xfrm>
            <a:prstGeom prst="rect">
              <a:avLst/>
            </a:prstGeom>
          </p:spPr>
        </p:pic>
        <p:pic>
          <p:nvPicPr>
            <p:cNvPr id="95" name="Graphic 94" descr="Sunflower">
              <a:extLst>
                <a:ext uri="{FF2B5EF4-FFF2-40B4-BE49-F238E27FC236}">
                  <a16:creationId xmlns:a16="http://schemas.microsoft.com/office/drawing/2014/main" id="{81354B54-37B5-CB85-8A9A-049512F33F0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863952" y="4912033"/>
              <a:ext cx="399678" cy="399678"/>
            </a:xfrm>
            <a:prstGeom prst="rect">
              <a:avLst/>
            </a:prstGeom>
          </p:spPr>
        </p:pic>
      </p:grpSp>
      <p:grpSp>
        <p:nvGrpSpPr>
          <p:cNvPr id="104" name="Group 103">
            <a:extLst>
              <a:ext uri="{FF2B5EF4-FFF2-40B4-BE49-F238E27FC236}">
                <a16:creationId xmlns:a16="http://schemas.microsoft.com/office/drawing/2014/main" id="{6C08BB8D-F0BC-7847-4375-D3CEEA155198}"/>
              </a:ext>
              <a:ext uri="{C183D7F6-B498-43B3-948B-1728B52AA6E4}">
                <adec:decorative xmlns:adec="http://schemas.microsoft.com/office/drawing/2017/decorative" val="1"/>
              </a:ext>
            </a:extLst>
          </p:cNvPr>
          <p:cNvGrpSpPr/>
          <p:nvPr/>
        </p:nvGrpSpPr>
        <p:grpSpPr>
          <a:xfrm>
            <a:off x="9146906" y="4031279"/>
            <a:ext cx="948866" cy="616444"/>
            <a:chOff x="8479653" y="4117622"/>
            <a:chExt cx="948866" cy="616444"/>
          </a:xfrm>
        </p:grpSpPr>
        <p:sp>
          <p:nvSpPr>
            <p:cNvPr id="67" name="Oval 66">
              <a:extLst>
                <a:ext uri="{FF2B5EF4-FFF2-40B4-BE49-F238E27FC236}">
                  <a16:creationId xmlns:a16="http://schemas.microsoft.com/office/drawing/2014/main" id="{122CBDA2-A84E-42FE-993C-0DE60933045B}"/>
                </a:ext>
              </a:extLst>
            </p:cNvPr>
            <p:cNvSpPr/>
            <p:nvPr/>
          </p:nvSpPr>
          <p:spPr bwMode="auto">
            <a:xfrm>
              <a:off x="8479653" y="4117622"/>
              <a:ext cx="948866" cy="616444"/>
            </a:xfrm>
            <a:custGeom>
              <a:avLst/>
              <a:gdLst>
                <a:gd name="connsiteX0" fmla="*/ 0 w 948866"/>
                <a:gd name="connsiteY0" fmla="*/ 308222 h 616444"/>
                <a:gd name="connsiteX1" fmla="*/ 474433 w 948866"/>
                <a:gd name="connsiteY1" fmla="*/ 0 h 616444"/>
                <a:gd name="connsiteX2" fmla="*/ 948866 w 948866"/>
                <a:gd name="connsiteY2" fmla="*/ 308222 h 616444"/>
                <a:gd name="connsiteX3" fmla="*/ 474433 w 948866"/>
                <a:gd name="connsiteY3" fmla="*/ 616444 h 616444"/>
                <a:gd name="connsiteX4" fmla="*/ 0 w 948866"/>
                <a:gd name="connsiteY4" fmla="*/ 308222 h 61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866" h="616444" extrusionOk="0">
                  <a:moveTo>
                    <a:pt x="0" y="308222"/>
                  </a:moveTo>
                  <a:cubicBezTo>
                    <a:pt x="24780" y="196992"/>
                    <a:pt x="148197" y="-15234"/>
                    <a:pt x="474433" y="0"/>
                  </a:cubicBezTo>
                  <a:cubicBezTo>
                    <a:pt x="732010" y="698"/>
                    <a:pt x="982294" y="125287"/>
                    <a:pt x="948866" y="308222"/>
                  </a:cubicBezTo>
                  <a:cubicBezTo>
                    <a:pt x="952498" y="491705"/>
                    <a:pt x="712646" y="555128"/>
                    <a:pt x="474433" y="616444"/>
                  </a:cubicBezTo>
                  <a:cubicBezTo>
                    <a:pt x="258472" y="611978"/>
                    <a:pt x="-19409" y="461886"/>
                    <a:pt x="0" y="308222"/>
                  </a:cubicBezTo>
                  <a:close/>
                </a:path>
              </a:pathLst>
            </a:custGeom>
            <a:noFill/>
            <a:ln w="12700">
              <a:solidFill>
                <a:srgbClr val="40CDF5"/>
              </a:solidFill>
              <a:headEnd type="none" w="med" len="med"/>
              <a:tailEnd type="none" w="med" len="med"/>
              <a:extLst>
                <a:ext uri="{C807C97D-BFC1-408E-A445-0C87EB9F89A2}">
                  <ask:lineSketchStyleProps xmlns:ask="http://schemas.microsoft.com/office/drawing/2018/sketchyshapes" sd="52657929">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Rose">
              <a:extLst>
                <a:ext uri="{FF2B5EF4-FFF2-40B4-BE49-F238E27FC236}">
                  <a16:creationId xmlns:a16="http://schemas.microsoft.com/office/drawing/2014/main" id="{533DD126-85C8-DB33-5ECB-373DDAD8EA2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561002" y="4165867"/>
              <a:ext cx="474775" cy="474775"/>
            </a:xfrm>
            <a:prstGeom prst="rect">
              <a:avLst/>
            </a:prstGeom>
          </p:spPr>
        </p:pic>
        <p:pic>
          <p:nvPicPr>
            <p:cNvPr id="97" name="Graphic 96" descr="Rose">
              <a:extLst>
                <a:ext uri="{FF2B5EF4-FFF2-40B4-BE49-F238E27FC236}">
                  <a16:creationId xmlns:a16="http://schemas.microsoft.com/office/drawing/2014/main" id="{BF190100-AE22-F5CB-DBA8-CD36BEF1D46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915086" y="4231437"/>
              <a:ext cx="399678" cy="399678"/>
            </a:xfrm>
            <a:prstGeom prst="rect">
              <a:avLst/>
            </a:prstGeom>
          </p:spPr>
        </p:pic>
      </p:grpSp>
      <p:grpSp>
        <p:nvGrpSpPr>
          <p:cNvPr id="106" name="Group 105">
            <a:extLst>
              <a:ext uri="{FF2B5EF4-FFF2-40B4-BE49-F238E27FC236}">
                <a16:creationId xmlns:a16="http://schemas.microsoft.com/office/drawing/2014/main" id="{93B2545E-D273-FAB8-8153-2C21ABF7D8A8}"/>
              </a:ext>
              <a:ext uri="{C183D7F6-B498-43B3-948B-1728B52AA6E4}">
                <adec:decorative xmlns:adec="http://schemas.microsoft.com/office/drawing/2017/decorative" val="1"/>
              </a:ext>
            </a:extLst>
          </p:cNvPr>
          <p:cNvGrpSpPr/>
          <p:nvPr/>
        </p:nvGrpSpPr>
        <p:grpSpPr>
          <a:xfrm>
            <a:off x="10447081" y="4054263"/>
            <a:ext cx="1250115" cy="804756"/>
            <a:chOff x="10256861" y="4028898"/>
            <a:chExt cx="1250115" cy="804756"/>
          </a:xfrm>
        </p:grpSpPr>
        <p:sp>
          <p:nvSpPr>
            <p:cNvPr id="68" name="Oval 67">
              <a:extLst>
                <a:ext uri="{FF2B5EF4-FFF2-40B4-BE49-F238E27FC236}">
                  <a16:creationId xmlns:a16="http://schemas.microsoft.com/office/drawing/2014/main" id="{E7CC139E-B392-452A-939A-50E1CD6EEA0C}"/>
                </a:ext>
              </a:extLst>
            </p:cNvPr>
            <p:cNvSpPr/>
            <p:nvPr/>
          </p:nvSpPr>
          <p:spPr bwMode="auto">
            <a:xfrm>
              <a:off x="10256861" y="4028898"/>
              <a:ext cx="1250115" cy="804756"/>
            </a:xfrm>
            <a:custGeom>
              <a:avLst/>
              <a:gdLst>
                <a:gd name="connsiteX0" fmla="*/ 0 w 1250115"/>
                <a:gd name="connsiteY0" fmla="*/ 402378 h 804756"/>
                <a:gd name="connsiteX1" fmla="*/ 625058 w 1250115"/>
                <a:gd name="connsiteY1" fmla="*/ 0 h 804756"/>
                <a:gd name="connsiteX2" fmla="*/ 1250116 w 1250115"/>
                <a:gd name="connsiteY2" fmla="*/ 402378 h 804756"/>
                <a:gd name="connsiteX3" fmla="*/ 625058 w 1250115"/>
                <a:gd name="connsiteY3" fmla="*/ 804756 h 804756"/>
                <a:gd name="connsiteX4" fmla="*/ 0 w 1250115"/>
                <a:gd name="connsiteY4" fmla="*/ 402378 h 804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115" h="804756" extrusionOk="0">
                  <a:moveTo>
                    <a:pt x="0" y="402378"/>
                  </a:moveTo>
                  <a:cubicBezTo>
                    <a:pt x="3314" y="188041"/>
                    <a:pt x="258874" y="-4976"/>
                    <a:pt x="625058" y="0"/>
                  </a:cubicBezTo>
                  <a:cubicBezTo>
                    <a:pt x="907994" y="9776"/>
                    <a:pt x="1295461" y="162911"/>
                    <a:pt x="1250116" y="402378"/>
                  </a:cubicBezTo>
                  <a:cubicBezTo>
                    <a:pt x="1271567" y="702914"/>
                    <a:pt x="955931" y="767833"/>
                    <a:pt x="625058" y="804756"/>
                  </a:cubicBezTo>
                  <a:cubicBezTo>
                    <a:pt x="316648" y="801188"/>
                    <a:pt x="-18340" y="608955"/>
                    <a:pt x="0" y="402378"/>
                  </a:cubicBezTo>
                  <a:close/>
                </a:path>
              </a:pathLst>
            </a:custGeom>
            <a:noFill/>
            <a:ln w="12700">
              <a:solidFill>
                <a:srgbClr val="40CDF5"/>
              </a:solidFill>
              <a:headEnd type="none" w="med" len="med"/>
              <a:tailEnd type="none" w="med" len="med"/>
              <a:extLst>
                <a:ext uri="{C807C97D-BFC1-408E-A445-0C87EB9F89A2}">
                  <ask:lineSketchStyleProps xmlns:ask="http://schemas.microsoft.com/office/drawing/2018/sketchyshapes" sd="52657929">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8" name="Graphic 97" descr="Flower">
              <a:extLst>
                <a:ext uri="{FF2B5EF4-FFF2-40B4-BE49-F238E27FC236}">
                  <a16:creationId xmlns:a16="http://schemas.microsoft.com/office/drawing/2014/main" id="{73D2EB8F-B884-AA55-D242-2A2B8AD11F3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0478229" y="4226586"/>
              <a:ext cx="334807" cy="334808"/>
            </a:xfrm>
            <a:prstGeom prst="rect">
              <a:avLst/>
            </a:prstGeom>
          </p:spPr>
        </p:pic>
        <p:pic>
          <p:nvPicPr>
            <p:cNvPr id="99" name="Graphic 98" descr="Flower">
              <a:extLst>
                <a:ext uri="{FF2B5EF4-FFF2-40B4-BE49-F238E27FC236}">
                  <a16:creationId xmlns:a16="http://schemas.microsoft.com/office/drawing/2014/main" id="{01C58045-6782-D874-4C0C-CDE6B22A1E0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759799" y="4316466"/>
              <a:ext cx="399678" cy="399678"/>
            </a:xfrm>
            <a:prstGeom prst="rect">
              <a:avLst/>
            </a:prstGeom>
          </p:spPr>
        </p:pic>
        <p:pic>
          <p:nvPicPr>
            <p:cNvPr id="100" name="Graphic 99" descr="Flower">
              <a:extLst>
                <a:ext uri="{FF2B5EF4-FFF2-40B4-BE49-F238E27FC236}">
                  <a16:creationId xmlns:a16="http://schemas.microsoft.com/office/drawing/2014/main" id="{29775D9C-5CAD-85DB-F627-97DCC3ED62B2}"/>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1075799" y="4129001"/>
              <a:ext cx="334807" cy="334808"/>
            </a:xfrm>
            <a:prstGeom prst="rect">
              <a:avLst/>
            </a:prstGeom>
          </p:spPr>
        </p:pic>
      </p:grpSp>
      <p:sp>
        <p:nvSpPr>
          <p:cNvPr id="117" name="Left Brace 116">
            <a:extLst>
              <a:ext uri="{FF2B5EF4-FFF2-40B4-BE49-F238E27FC236}">
                <a16:creationId xmlns:a16="http://schemas.microsoft.com/office/drawing/2014/main" id="{33C59996-378B-168D-6E3D-A90E89AA6DD2}"/>
              </a:ext>
              <a:ext uri="{C183D7F6-B498-43B3-948B-1728B52AA6E4}">
                <adec:decorative xmlns:adec="http://schemas.microsoft.com/office/drawing/2017/decorative" val="1"/>
              </a:ext>
            </a:extLst>
          </p:cNvPr>
          <p:cNvSpPr/>
          <p:nvPr/>
        </p:nvSpPr>
        <p:spPr>
          <a:xfrm rot="5400000">
            <a:off x="5781821" y="2614073"/>
            <a:ext cx="312811" cy="3084872"/>
          </a:xfrm>
          <a:prstGeom prst="leftBrace">
            <a:avLst>
              <a:gd name="adj1" fmla="val 8333"/>
              <a:gd name="adj2" fmla="val 47506"/>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ct val="0"/>
              </a:spcBef>
              <a:spcAft>
                <a:spcPct val="0"/>
              </a:spcAft>
              <a:buClrTx/>
              <a:buSzTx/>
              <a:buFontTx/>
              <a:buNone/>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25" name="Group 124">
            <a:extLst>
              <a:ext uri="{FF2B5EF4-FFF2-40B4-BE49-F238E27FC236}">
                <a16:creationId xmlns:a16="http://schemas.microsoft.com/office/drawing/2014/main" id="{8A7992CB-7F9E-027A-C842-2661035C55BA}"/>
              </a:ext>
              <a:ext uri="{C183D7F6-B498-43B3-948B-1728B52AA6E4}">
                <adec:decorative xmlns:adec="http://schemas.microsoft.com/office/drawing/2017/decorative" val="1"/>
              </a:ext>
            </a:extLst>
          </p:cNvPr>
          <p:cNvGrpSpPr/>
          <p:nvPr/>
        </p:nvGrpSpPr>
        <p:grpSpPr>
          <a:xfrm>
            <a:off x="6195939" y="4934345"/>
            <a:ext cx="2260762" cy="882505"/>
            <a:chOff x="6195939" y="5020070"/>
            <a:chExt cx="2260762" cy="882505"/>
          </a:xfrm>
        </p:grpSpPr>
        <p:grpSp>
          <p:nvGrpSpPr>
            <p:cNvPr id="120" name="Group 119">
              <a:extLst>
                <a:ext uri="{FF2B5EF4-FFF2-40B4-BE49-F238E27FC236}">
                  <a16:creationId xmlns:a16="http://schemas.microsoft.com/office/drawing/2014/main" id="{0F2FF37A-A433-C679-8D23-D3436F1A1E1C}"/>
                </a:ext>
              </a:extLst>
            </p:cNvPr>
            <p:cNvGrpSpPr/>
            <p:nvPr/>
          </p:nvGrpSpPr>
          <p:grpSpPr>
            <a:xfrm>
              <a:off x="6195939" y="5020070"/>
              <a:ext cx="1879161" cy="882505"/>
              <a:chOff x="6195939" y="5020070"/>
              <a:chExt cx="1879161" cy="882505"/>
            </a:xfrm>
          </p:grpSpPr>
          <p:pic>
            <p:nvPicPr>
              <p:cNvPr id="107" name="Graphic 106" descr="Penguin with solid fill">
                <a:extLst>
                  <a:ext uri="{FF2B5EF4-FFF2-40B4-BE49-F238E27FC236}">
                    <a16:creationId xmlns:a16="http://schemas.microsoft.com/office/drawing/2014/main" id="{A6A47A97-F39D-FF59-88A6-8C3B6C6A7A9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112037" y="5208136"/>
                <a:ext cx="646331" cy="646331"/>
              </a:xfrm>
              <a:prstGeom prst="rect">
                <a:avLst/>
              </a:prstGeom>
            </p:spPr>
          </p:pic>
          <p:grpSp>
            <p:nvGrpSpPr>
              <p:cNvPr id="110" name="Group 109">
                <a:extLst>
                  <a:ext uri="{FF2B5EF4-FFF2-40B4-BE49-F238E27FC236}">
                    <a16:creationId xmlns:a16="http://schemas.microsoft.com/office/drawing/2014/main" id="{DF6EE907-EC43-C484-C215-11BBEA0D2D9F}"/>
                  </a:ext>
                </a:extLst>
              </p:cNvPr>
              <p:cNvGrpSpPr/>
              <p:nvPr/>
            </p:nvGrpSpPr>
            <p:grpSpPr>
              <a:xfrm>
                <a:off x="6195939" y="5020070"/>
                <a:ext cx="646331" cy="646331"/>
                <a:chOff x="947247" y="2093693"/>
                <a:chExt cx="773067" cy="773067"/>
              </a:xfrm>
            </p:grpSpPr>
            <p:pic>
              <p:nvPicPr>
                <p:cNvPr id="111" name="Graphic 110" descr="Ruler outline">
                  <a:extLst>
                    <a:ext uri="{FF2B5EF4-FFF2-40B4-BE49-F238E27FC236}">
                      <a16:creationId xmlns:a16="http://schemas.microsoft.com/office/drawing/2014/main" id="{A6CE0BA2-B0D4-F480-52EC-3A5A34C70EAE}"/>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47247" y="2093693"/>
                  <a:ext cx="773067" cy="773067"/>
                </a:xfrm>
                <a:prstGeom prst="rect">
                  <a:avLst/>
                </a:prstGeom>
              </p:spPr>
            </p:pic>
            <p:cxnSp>
              <p:nvCxnSpPr>
                <p:cNvPr id="112" name="Straight Arrow Connector 111">
                  <a:extLst>
                    <a:ext uri="{FF2B5EF4-FFF2-40B4-BE49-F238E27FC236}">
                      <a16:creationId xmlns:a16="http://schemas.microsoft.com/office/drawing/2014/main" id="{4B2286DB-286B-B817-CF07-7D32F49CDDA9}"/>
                    </a:ext>
                  </a:extLst>
                </p:cNvPr>
                <p:cNvCxnSpPr/>
                <p:nvPr/>
              </p:nvCxnSpPr>
              <p:spPr>
                <a:xfrm flipV="1">
                  <a:off x="1227909" y="2499043"/>
                  <a:ext cx="383177" cy="367717"/>
                </a:xfrm>
                <a:prstGeom prst="straightConnector1">
                  <a:avLst/>
                </a:prstGeom>
                <a:ln w="19050">
                  <a:headEnd type="arrow" w="med" len="med"/>
                  <a:tailEnd type="arrow" w="med" len="med"/>
                </a:ln>
              </p:spPr>
              <p:style>
                <a:lnRef idx="1">
                  <a:schemeClr val="accent3"/>
                </a:lnRef>
                <a:fillRef idx="0">
                  <a:schemeClr val="accent3"/>
                </a:fillRef>
                <a:effectRef idx="0">
                  <a:schemeClr val="accent3"/>
                </a:effectRef>
                <a:fontRef idx="minor">
                  <a:schemeClr val="tx1"/>
                </a:fontRef>
              </p:style>
            </p:cxnSp>
          </p:grpSp>
          <p:pic>
            <p:nvPicPr>
              <p:cNvPr id="114" name="Graphic 113" descr="Speedometer Low with solid fill">
                <a:extLst>
                  <a:ext uri="{FF2B5EF4-FFF2-40B4-BE49-F238E27FC236}">
                    <a16:creationId xmlns:a16="http://schemas.microsoft.com/office/drawing/2014/main" id="{6452CA10-1A68-7C8D-F98A-DB05841C96A5}"/>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6575303" y="5348577"/>
                <a:ext cx="553998" cy="553998"/>
              </a:xfrm>
              <a:prstGeom prst="rect">
                <a:avLst/>
              </a:prstGeom>
            </p:spPr>
          </p:pic>
          <p:grpSp>
            <p:nvGrpSpPr>
              <p:cNvPr id="119" name="Group 118">
                <a:extLst>
                  <a:ext uri="{FF2B5EF4-FFF2-40B4-BE49-F238E27FC236}">
                    <a16:creationId xmlns:a16="http://schemas.microsoft.com/office/drawing/2014/main" id="{3A7E4916-B412-7B0B-83B4-99F277082919}"/>
                  </a:ext>
                </a:extLst>
              </p:cNvPr>
              <p:cNvGrpSpPr/>
              <p:nvPr/>
            </p:nvGrpSpPr>
            <p:grpSpPr>
              <a:xfrm>
                <a:off x="7547819" y="5032977"/>
                <a:ext cx="527281" cy="527281"/>
                <a:chOff x="7547819" y="5032977"/>
                <a:chExt cx="527281" cy="527281"/>
              </a:xfrm>
            </p:grpSpPr>
            <p:pic>
              <p:nvPicPr>
                <p:cNvPr id="108" name="Graphic 107" descr="Penguin with solid fill">
                  <a:extLst>
                    <a:ext uri="{FF2B5EF4-FFF2-40B4-BE49-F238E27FC236}">
                      <a16:creationId xmlns:a16="http://schemas.microsoft.com/office/drawing/2014/main" id="{6187353C-E36F-4289-781B-1FC865F0C45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flipH="1">
                  <a:off x="7547819" y="5032977"/>
                  <a:ext cx="527281" cy="527281"/>
                </a:xfrm>
                <a:prstGeom prst="rect">
                  <a:avLst/>
                </a:prstGeom>
              </p:spPr>
            </p:pic>
            <p:sp>
              <p:nvSpPr>
                <p:cNvPr id="118" name="Isosceles Triangle 117">
                  <a:extLst>
                    <a:ext uri="{FF2B5EF4-FFF2-40B4-BE49-F238E27FC236}">
                      <a16:creationId xmlns:a16="http://schemas.microsoft.com/office/drawing/2014/main" id="{CF38AB61-86B7-DA9D-F13C-1450B1D24B64}"/>
                    </a:ext>
                  </a:extLst>
                </p:cNvPr>
                <p:cNvSpPr/>
                <p:nvPr/>
              </p:nvSpPr>
              <p:spPr bwMode="auto">
                <a:xfrm rot="16639827">
                  <a:off x="7654090" y="5052370"/>
                  <a:ext cx="45719" cy="106326"/>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21" name="Group 120">
              <a:extLst>
                <a:ext uri="{FF2B5EF4-FFF2-40B4-BE49-F238E27FC236}">
                  <a16:creationId xmlns:a16="http://schemas.microsoft.com/office/drawing/2014/main" id="{55776362-AE10-3480-94A1-46F6C65D9B13}"/>
                </a:ext>
              </a:extLst>
            </p:cNvPr>
            <p:cNvGrpSpPr/>
            <p:nvPr/>
          </p:nvGrpSpPr>
          <p:grpSpPr>
            <a:xfrm>
              <a:off x="7881692" y="5280621"/>
              <a:ext cx="575009" cy="575009"/>
              <a:chOff x="4497745" y="2418364"/>
              <a:chExt cx="773067" cy="773067"/>
            </a:xfrm>
          </p:grpSpPr>
          <p:pic>
            <p:nvPicPr>
              <p:cNvPr id="122" name="Graphic 121" descr="Penguin with solid fill">
                <a:extLst>
                  <a:ext uri="{FF2B5EF4-FFF2-40B4-BE49-F238E27FC236}">
                    <a16:creationId xmlns:a16="http://schemas.microsoft.com/office/drawing/2014/main" id="{B88D2DED-0333-3D8C-1876-E5E4370CF62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497745" y="2418364"/>
                <a:ext cx="773067" cy="773067"/>
              </a:xfrm>
              <a:prstGeom prst="rect">
                <a:avLst/>
              </a:prstGeom>
            </p:spPr>
          </p:pic>
          <p:sp>
            <p:nvSpPr>
              <p:cNvPr id="123" name="Freeform: Shape 122">
                <a:extLst>
                  <a:ext uri="{FF2B5EF4-FFF2-40B4-BE49-F238E27FC236}">
                    <a16:creationId xmlns:a16="http://schemas.microsoft.com/office/drawing/2014/main" id="{74F0D2D6-E3C7-4C41-9A1A-198C2A68CAB1}"/>
                  </a:ext>
                </a:extLst>
              </p:cNvPr>
              <p:cNvSpPr/>
              <p:nvPr/>
            </p:nvSpPr>
            <p:spPr bwMode="auto">
              <a:xfrm>
                <a:off x="4857766" y="2506663"/>
                <a:ext cx="128253" cy="106997"/>
              </a:xfrm>
              <a:custGeom>
                <a:avLst/>
                <a:gdLst>
                  <a:gd name="connsiteX0" fmla="*/ 0 w 94673"/>
                  <a:gd name="connsiteY0" fmla="*/ 40640 h 96520"/>
                  <a:gd name="connsiteX1" fmla="*/ 38793 w 94673"/>
                  <a:gd name="connsiteY1" fmla="*/ 96520 h 96520"/>
                  <a:gd name="connsiteX2" fmla="*/ 84513 w 94673"/>
                  <a:gd name="connsiteY2" fmla="*/ 78740 h 96520"/>
                  <a:gd name="connsiteX3" fmla="*/ 94673 w 94673"/>
                  <a:gd name="connsiteY3" fmla="*/ 0 h 96520"/>
                  <a:gd name="connsiteX4" fmla="*/ 0 w 94673"/>
                  <a:gd name="connsiteY4" fmla="*/ 40640 h 96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73" h="96520">
                    <a:moveTo>
                      <a:pt x="0" y="40640"/>
                    </a:moveTo>
                    <a:cubicBezTo>
                      <a:pt x="10252" y="77270"/>
                      <a:pt x="25862" y="77893"/>
                      <a:pt x="38793" y="96520"/>
                    </a:cubicBezTo>
                    <a:lnTo>
                      <a:pt x="84513" y="78740"/>
                    </a:lnTo>
                    <a:lnTo>
                      <a:pt x="94673" y="0"/>
                    </a:lnTo>
                    <a:lnTo>
                      <a:pt x="0" y="4064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2C148289-BFC3-3D9D-091F-6A6C695CF7B0}"/>
                  </a:ext>
                </a:extLst>
              </p:cNvPr>
              <p:cNvSpPr/>
              <p:nvPr/>
            </p:nvSpPr>
            <p:spPr bwMode="auto">
              <a:xfrm>
                <a:off x="4916453" y="2540720"/>
                <a:ext cx="45719" cy="4571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Tree>
    <p:custDataLst>
      <p:tags r:id="rId1"/>
    </p:custDataLst>
    <p:extLst>
      <p:ext uri="{BB962C8B-B14F-4D97-AF65-F5344CB8AC3E}">
        <p14:creationId xmlns:p14="http://schemas.microsoft.com/office/powerpoint/2010/main" val="38551782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B6C3CF-032A-5BD7-5B3C-1B2CE5362A09}"/>
              </a:ext>
            </a:extLst>
          </p:cNvPr>
          <p:cNvSpPr>
            <a:spLocks noGrp="1"/>
          </p:cNvSpPr>
          <p:nvPr>
            <p:ph type="title"/>
          </p:nvPr>
        </p:nvSpPr>
        <p:spPr>
          <a:xfrm>
            <a:off x="588262" y="585216"/>
            <a:ext cx="11013474" cy="487680"/>
          </a:xfrm>
        </p:spPr>
        <p:txBody>
          <a:bodyPr/>
          <a:lstStyle/>
          <a:p>
            <a:r>
              <a:rPr lang="es-ES" sz="3200" b="0" i="0" strike="noStrike" cap="none" spc="0" baseline="0" dirty="0">
                <a:solidFill>
                  <a:srgbClr val="000000"/>
                </a:solidFill>
                <a:effectLst/>
                <a:latin typeface="Segoe UI Semibold"/>
                <a:ea typeface="Segoe UI Semibold"/>
                <a:cs typeface="Segoe UI Semibold"/>
              </a:rPr>
              <a:t>Entrenamiento y evaluación del modelo</a:t>
            </a:r>
            <a:endParaRPr lang="en-US" i="1" dirty="0">
              <a:solidFill>
                <a:schemeClr val="bg1">
                  <a:lumMod val="65000"/>
                </a:schemeClr>
              </a:solidFill>
            </a:endParaRPr>
          </a:p>
        </p:txBody>
      </p:sp>
      <p:sp>
        <p:nvSpPr>
          <p:cNvPr id="8" name="TextBox 7">
            <a:extLst>
              <a:ext uri="{FF2B5EF4-FFF2-40B4-BE49-F238E27FC236}">
                <a16:creationId xmlns:a16="http://schemas.microsoft.com/office/drawing/2014/main" id="{3056890B-2E65-FF43-F908-D69A59327DA5}"/>
              </a:ext>
            </a:extLst>
          </p:cNvPr>
          <p:cNvSpPr txBox="1"/>
          <p:nvPr/>
        </p:nvSpPr>
        <p:spPr>
          <a:xfrm>
            <a:off x="783874" y="2228218"/>
            <a:ext cx="2470035" cy="492443"/>
          </a:xfrm>
          <a:prstGeom prst="rect">
            <a:avLst/>
          </a:prstGeom>
          <a:noFill/>
        </p:spPr>
        <p:txBody>
          <a:bodyPr wrap="none" lIns="0" tIns="0" rIns="0" bIns="0" rtlCol="0">
            <a:spAutoFit/>
          </a:bodyPr>
          <a:lstStyle/>
          <a:p>
            <a:pPr algn="ctr"/>
            <a:r>
              <a:rPr lang="es-ES" sz="1800" b="1" i="0" strike="noStrike" cap="none" spc="0" baseline="0" dirty="0">
                <a:solidFill>
                  <a:srgbClr val="000000"/>
                </a:solidFill>
                <a:effectLst/>
                <a:latin typeface="Segoe UI"/>
                <a:ea typeface="Segoe UI"/>
                <a:cs typeface="Segoe UI"/>
              </a:rPr>
              <a:t>1.Datos de aprendizaje</a:t>
            </a:r>
          </a:p>
          <a:p>
            <a:pPr algn="ctr"/>
            <a:r>
              <a:rPr lang="es-ES" sz="1400" b="0" i="0" strike="noStrike" cap="none" spc="0" baseline="0" dirty="0">
                <a:solidFill>
                  <a:srgbClr val="000000"/>
                </a:solidFill>
                <a:effectLst/>
                <a:latin typeface="Segoe UI"/>
                <a:ea typeface="Segoe UI"/>
                <a:cs typeface="Segoe UI"/>
              </a:rPr>
              <a:t>(observaciones pasadas)</a:t>
            </a:r>
          </a:p>
        </p:txBody>
      </p:sp>
      <p:sp>
        <p:nvSpPr>
          <p:cNvPr id="20" name="TextBox 19">
            <a:extLst>
              <a:ext uri="{FF2B5EF4-FFF2-40B4-BE49-F238E27FC236}">
                <a16:creationId xmlns:a16="http://schemas.microsoft.com/office/drawing/2014/main" id="{44335F12-A200-11C6-C7C1-8311EC461456}"/>
              </a:ext>
            </a:extLst>
          </p:cNvPr>
          <p:cNvSpPr txBox="1"/>
          <p:nvPr/>
        </p:nvSpPr>
        <p:spPr>
          <a:xfrm>
            <a:off x="959082" y="5188362"/>
            <a:ext cx="2119618" cy="492443"/>
          </a:xfrm>
          <a:prstGeom prst="rect">
            <a:avLst/>
          </a:prstGeom>
          <a:noFill/>
        </p:spPr>
        <p:txBody>
          <a:bodyPr wrap="none" lIns="0" tIns="0" rIns="0" bIns="0" rtlCol="0">
            <a:spAutoFit/>
          </a:bodyPr>
          <a:lstStyle/>
          <a:p>
            <a:pPr algn="ctr"/>
            <a:r>
              <a:rPr lang="es-ES" sz="1800" b="1" i="0" strike="noStrike" cap="none" spc="0" baseline="0" dirty="0">
                <a:solidFill>
                  <a:srgbClr val="000000"/>
                </a:solidFill>
                <a:effectLst/>
                <a:latin typeface="Segoe UI"/>
                <a:ea typeface="Segoe UI"/>
                <a:cs typeface="Segoe UI"/>
              </a:rPr>
              <a:t>Datos de validación</a:t>
            </a:r>
          </a:p>
          <a:p>
            <a:pPr algn="ctr"/>
            <a:r>
              <a:rPr lang="es-ES" sz="1400" b="0" i="0" strike="noStrike" cap="none" spc="0" baseline="0" dirty="0">
                <a:solidFill>
                  <a:srgbClr val="000000"/>
                </a:solidFill>
                <a:effectLst/>
                <a:latin typeface="Segoe UI"/>
                <a:ea typeface="Segoe UI"/>
                <a:cs typeface="Segoe UI"/>
              </a:rPr>
              <a:t>(con etiquetas conocidas)</a:t>
            </a:r>
          </a:p>
        </p:txBody>
      </p:sp>
      <p:sp>
        <p:nvSpPr>
          <p:cNvPr id="21" name="TextBox 20">
            <a:extLst>
              <a:ext uri="{FF2B5EF4-FFF2-40B4-BE49-F238E27FC236}">
                <a16:creationId xmlns:a16="http://schemas.microsoft.com/office/drawing/2014/main" id="{0530B397-3BBA-373A-035F-9E24B1FDB94B}"/>
              </a:ext>
            </a:extLst>
          </p:cNvPr>
          <p:cNvSpPr txBox="1"/>
          <p:nvPr/>
        </p:nvSpPr>
        <p:spPr>
          <a:xfrm>
            <a:off x="3525133" y="2228094"/>
            <a:ext cx="2827620" cy="707886"/>
          </a:xfrm>
          <a:prstGeom prst="rect">
            <a:avLst/>
          </a:prstGeom>
          <a:noFill/>
        </p:spPr>
        <p:txBody>
          <a:bodyPr wrap="square" lIns="0" tIns="0" rIns="0" bIns="0" rtlCol="0">
            <a:spAutoFit/>
          </a:bodyPr>
          <a:lstStyle/>
          <a:p>
            <a:pPr algn="ctr"/>
            <a:r>
              <a:rPr lang="es-ES" sz="1800" b="1" i="0" strike="noStrike" cap="none" spc="0" baseline="0" dirty="0">
                <a:solidFill>
                  <a:srgbClr val="000000"/>
                </a:solidFill>
                <a:effectLst/>
                <a:latin typeface="Segoe UI"/>
                <a:ea typeface="Segoe UI"/>
                <a:cs typeface="Segoe UI"/>
              </a:rPr>
              <a:t>2.Algoritmo</a:t>
            </a:r>
          </a:p>
          <a:p>
            <a:pPr algn="ctr"/>
            <a:r>
              <a:rPr lang="es-ES" sz="1400" b="0" i="0" strike="noStrike" cap="none" spc="0" baseline="0" dirty="0">
                <a:solidFill>
                  <a:srgbClr val="000000"/>
                </a:solidFill>
                <a:effectLst/>
                <a:latin typeface="Segoe UI"/>
                <a:ea typeface="Segoe UI"/>
                <a:cs typeface="Segoe UI"/>
              </a:rPr>
              <a:t>(Generaliza la relación entre </a:t>
            </a:r>
            <a:br>
              <a:rPr lang="es-ES" sz="1400" b="0" i="0" strike="noStrike" cap="none" spc="0" baseline="0" dirty="0">
                <a:solidFill>
                  <a:srgbClr val="000000"/>
                </a:solidFill>
                <a:effectLst/>
                <a:latin typeface="Segoe UI"/>
                <a:ea typeface="Segoe UI"/>
                <a:cs typeface="Segoe UI"/>
              </a:rPr>
            </a:br>
            <a:r>
              <a:rPr lang="es-ES" sz="1400" b="0" i="0" strike="noStrike" cap="none" spc="0" baseline="0" dirty="0">
                <a:solidFill>
                  <a:srgbClr val="000000"/>
                </a:solidFill>
                <a:effectLst/>
                <a:latin typeface="Segoe UI"/>
                <a:ea typeface="Segoe UI"/>
                <a:cs typeface="Segoe UI"/>
              </a:rPr>
              <a:t>x e y como función)</a:t>
            </a:r>
          </a:p>
        </p:txBody>
      </p:sp>
      <p:sp>
        <p:nvSpPr>
          <p:cNvPr id="25" name="TextBox 24">
            <a:extLst>
              <a:ext uri="{FF2B5EF4-FFF2-40B4-BE49-F238E27FC236}">
                <a16:creationId xmlns:a16="http://schemas.microsoft.com/office/drawing/2014/main" id="{064B9CAB-05E7-74FA-7288-9143E6CA39FE}"/>
              </a:ext>
            </a:extLst>
          </p:cNvPr>
          <p:cNvSpPr txBox="1"/>
          <p:nvPr/>
        </p:nvSpPr>
        <p:spPr>
          <a:xfrm>
            <a:off x="6691295" y="2228219"/>
            <a:ext cx="2417796" cy="492443"/>
          </a:xfrm>
          <a:prstGeom prst="rect">
            <a:avLst/>
          </a:prstGeom>
          <a:noFill/>
        </p:spPr>
        <p:txBody>
          <a:bodyPr wrap="square" lIns="0" tIns="0" rIns="0" bIns="0" rtlCol="0">
            <a:spAutoFit/>
          </a:bodyPr>
          <a:lstStyle/>
          <a:p>
            <a:pPr algn="ctr"/>
            <a:r>
              <a:rPr lang="es-ES" sz="1800" b="1" i="0" strike="noStrike" cap="none" spc="0" baseline="0" dirty="0">
                <a:solidFill>
                  <a:srgbClr val="000000"/>
                </a:solidFill>
                <a:effectLst/>
                <a:latin typeface="Segoe UI"/>
                <a:ea typeface="Segoe UI"/>
                <a:cs typeface="Segoe UI"/>
              </a:rPr>
              <a:t>3.Modelo</a:t>
            </a:r>
          </a:p>
          <a:p>
            <a:pPr algn="ctr"/>
            <a:r>
              <a:rPr lang="es-ES" sz="1400" b="0" i="0" strike="noStrike" cap="none" spc="0" baseline="0" dirty="0">
                <a:solidFill>
                  <a:srgbClr val="000000"/>
                </a:solidFill>
                <a:effectLst/>
                <a:latin typeface="Segoe UI"/>
                <a:ea typeface="Segoe UI"/>
                <a:cs typeface="Segoe UI"/>
              </a:rPr>
              <a:t>(encapsula la función)</a:t>
            </a:r>
          </a:p>
        </p:txBody>
      </p:sp>
      <p:sp>
        <p:nvSpPr>
          <p:cNvPr id="6" name="TextBox 5">
            <a:extLst>
              <a:ext uri="{FF2B5EF4-FFF2-40B4-BE49-F238E27FC236}">
                <a16:creationId xmlns:a16="http://schemas.microsoft.com/office/drawing/2014/main" id="{E2D28730-5E39-2A56-73EA-159F39CEE876}"/>
              </a:ext>
            </a:extLst>
          </p:cNvPr>
          <p:cNvSpPr txBox="1"/>
          <p:nvPr/>
        </p:nvSpPr>
        <p:spPr>
          <a:xfrm>
            <a:off x="6383410" y="4837898"/>
            <a:ext cx="2647172" cy="492443"/>
          </a:xfrm>
          <a:prstGeom prst="rect">
            <a:avLst/>
          </a:prstGeom>
          <a:noFill/>
        </p:spPr>
        <p:txBody>
          <a:bodyPr wrap="square" lIns="0" tIns="0" rIns="0" bIns="0" rtlCol="0">
            <a:spAutoFit/>
          </a:bodyPr>
          <a:lstStyle/>
          <a:p>
            <a:pPr algn="ctr"/>
            <a:r>
              <a:rPr lang="es-ES" sz="1800" b="1" i="0" strike="noStrike" cap="none" spc="0" baseline="0" dirty="0">
                <a:solidFill>
                  <a:srgbClr val="000000"/>
                </a:solidFill>
                <a:effectLst/>
                <a:latin typeface="Segoe UI"/>
                <a:ea typeface="Segoe UI"/>
                <a:cs typeface="Segoe UI"/>
              </a:rPr>
              <a:t>4.Predicciones</a:t>
            </a:r>
          </a:p>
          <a:p>
            <a:pPr algn="ctr"/>
            <a:r>
              <a:rPr lang="es-ES" sz="1400" b="0" i="0" strike="noStrike" cap="none" spc="0" baseline="0" dirty="0">
                <a:solidFill>
                  <a:srgbClr val="000000"/>
                </a:solidFill>
                <a:effectLst/>
                <a:latin typeface="Segoe UI"/>
                <a:ea typeface="Segoe UI"/>
                <a:cs typeface="Segoe UI"/>
              </a:rPr>
              <a:t>(de los datos de validación)</a:t>
            </a:r>
          </a:p>
        </p:txBody>
      </p:sp>
      <p:sp>
        <p:nvSpPr>
          <p:cNvPr id="31" name="TextBox 30">
            <a:extLst>
              <a:ext uri="{FF2B5EF4-FFF2-40B4-BE49-F238E27FC236}">
                <a16:creationId xmlns:a16="http://schemas.microsoft.com/office/drawing/2014/main" id="{9EDEAA4C-10A8-BE6A-4589-0F204D1B321C}"/>
              </a:ext>
            </a:extLst>
          </p:cNvPr>
          <p:cNvSpPr txBox="1"/>
          <p:nvPr/>
        </p:nvSpPr>
        <p:spPr>
          <a:xfrm>
            <a:off x="8827689" y="4072112"/>
            <a:ext cx="2647172" cy="707886"/>
          </a:xfrm>
          <a:prstGeom prst="rect">
            <a:avLst/>
          </a:prstGeom>
          <a:solidFill>
            <a:schemeClr val="bg1"/>
          </a:solidFill>
        </p:spPr>
        <p:txBody>
          <a:bodyPr wrap="square" lIns="0" tIns="0" rIns="0" bIns="0" rtlCol="0">
            <a:spAutoFit/>
          </a:bodyPr>
          <a:lstStyle/>
          <a:p>
            <a:pPr algn="ctr"/>
            <a:r>
              <a:rPr lang="es-ES" sz="1800" b="1" i="0" strike="noStrike" cap="none" spc="0" baseline="0" dirty="0">
                <a:solidFill>
                  <a:srgbClr val="000000"/>
                </a:solidFill>
                <a:effectLst/>
                <a:latin typeface="Segoe UI"/>
                <a:ea typeface="Segoe UI"/>
                <a:cs typeface="Segoe UI"/>
              </a:rPr>
              <a:t>5.Evaluación del modelo </a:t>
            </a:r>
            <a:r>
              <a:rPr lang="es-ES" sz="1400" b="0" i="1" strike="noStrike" cap="none" spc="0" baseline="0" dirty="0">
                <a:solidFill>
                  <a:srgbClr val="000000"/>
                </a:solidFill>
                <a:effectLst/>
                <a:latin typeface="Segoe UI"/>
                <a:ea typeface="Segoe UI"/>
                <a:cs typeface="Segoe UI"/>
              </a:rPr>
              <a:t>(comparación de etiquetas predichas con etiquetas reales)</a:t>
            </a:r>
          </a:p>
        </p:txBody>
      </p:sp>
      <p:sp>
        <p:nvSpPr>
          <p:cNvPr id="7" name="TextBox 6">
            <a:extLst>
              <a:ext uri="{FF2B5EF4-FFF2-40B4-BE49-F238E27FC236}">
                <a16:creationId xmlns:a16="http://schemas.microsoft.com/office/drawing/2014/main" id="{83AE500E-EFF2-E7EC-3CFD-6FB93F2E397F}"/>
              </a:ext>
              <a:ext uri="{C183D7F6-B498-43B3-948B-1728B52AA6E4}">
                <adec:decorative xmlns:adec="http://schemas.microsoft.com/office/drawing/2017/decorative" val="1"/>
              </a:ext>
            </a:extLst>
          </p:cNvPr>
          <p:cNvSpPr txBox="1"/>
          <p:nvPr/>
        </p:nvSpPr>
        <p:spPr>
          <a:xfrm>
            <a:off x="1504328" y="2751437"/>
            <a:ext cx="1308354" cy="1385316"/>
          </a:xfrm>
          <a:prstGeom prst="rect">
            <a:avLst/>
          </a:prstGeom>
          <a:solidFill>
            <a:schemeClr val="bg1">
              <a:lumMod val="95000"/>
            </a:schemeClr>
          </a:solidFill>
        </p:spPr>
        <p:txBody>
          <a:bodyPr wrap="none" lIns="0" tIns="0" rIns="0" bIns="0" rtlCol="0">
            <a:spAutoFit/>
          </a:bodyPr>
          <a:lstStyle/>
          <a:p>
            <a:pPr algn="l"/>
            <a:r>
              <a:rPr lang="es-ES" sz="1800" b="0" i="0" strike="noStrike" cap="none" spc="0" baseline="0" dirty="0">
                <a:solidFill>
                  <a:srgbClr val="000000"/>
                </a:solidFill>
                <a:effectLst/>
                <a:latin typeface="Segoe UI"/>
                <a:ea typeface="Segoe UI"/>
                <a:cs typeface="Segoe UI"/>
              </a:rPr>
              <a:t>[x</a:t>
            </a:r>
            <a:r>
              <a:rPr lang="es-ES" sz="1800" b="0" i="0" strike="noStrike" cap="none" spc="0" baseline="-25000" dirty="0">
                <a:solidFill>
                  <a:srgbClr val="000000"/>
                </a:solidFill>
                <a:effectLst/>
                <a:latin typeface="Segoe UI"/>
                <a:ea typeface="Segoe UI"/>
                <a:cs typeface="Segoe UI"/>
              </a:rPr>
              <a:t>1</a:t>
            </a:r>
            <a:r>
              <a:rPr lang="es-ES" sz="1800" b="0" i="0" strike="noStrike" cap="none" spc="0" baseline="0" dirty="0">
                <a:solidFill>
                  <a:srgbClr val="000000"/>
                </a:solidFill>
                <a:effectLst/>
                <a:latin typeface="Segoe UI"/>
                <a:ea typeface="Segoe UI"/>
                <a:cs typeface="Segoe UI"/>
              </a:rPr>
              <a:t>,x</a:t>
            </a:r>
            <a:r>
              <a:rPr lang="es-ES" sz="1800" b="0" i="0" strike="noStrike" cap="none" spc="0" baseline="-25000" dirty="0">
                <a:solidFill>
                  <a:srgbClr val="000000"/>
                </a:solidFill>
                <a:effectLst/>
                <a:latin typeface="Segoe UI"/>
                <a:ea typeface="Segoe UI"/>
                <a:cs typeface="Segoe UI"/>
              </a:rPr>
              <a:t>2</a:t>
            </a:r>
            <a:r>
              <a:rPr lang="es-ES" sz="1800" b="0" i="0" strike="noStrike" cap="none" spc="0" baseline="0" dirty="0">
                <a:solidFill>
                  <a:srgbClr val="000000"/>
                </a:solidFill>
                <a:effectLst/>
                <a:latin typeface="Segoe UI"/>
                <a:ea typeface="Segoe UI"/>
                <a:cs typeface="Segoe UI"/>
              </a:rPr>
              <a:t>,x</a:t>
            </a:r>
            <a:r>
              <a:rPr lang="es-ES" sz="1800" b="0" i="0" strike="noStrike" cap="none" spc="0" baseline="-25000" dirty="0">
                <a:solidFill>
                  <a:srgbClr val="000000"/>
                </a:solidFill>
                <a:effectLst/>
                <a:latin typeface="Segoe UI"/>
                <a:ea typeface="Segoe UI"/>
                <a:cs typeface="Segoe UI"/>
              </a:rPr>
              <a:t>3</a:t>
            </a:r>
            <a:r>
              <a:rPr lang="es-ES" sz="1800" b="0" i="0" strike="noStrike" cap="none" spc="0" baseline="0" dirty="0">
                <a:solidFill>
                  <a:srgbClr val="000000"/>
                </a:solidFill>
                <a:effectLst/>
                <a:latin typeface="Segoe UI"/>
                <a:ea typeface="Segoe UI"/>
                <a:cs typeface="Segoe UI"/>
              </a:rPr>
              <a:t>], y</a:t>
            </a:r>
          </a:p>
          <a:p>
            <a:r>
              <a:rPr lang="es-ES" sz="1800" b="0" i="0" strike="noStrike" cap="none" spc="0" baseline="0" dirty="0">
                <a:solidFill>
                  <a:srgbClr val="000000"/>
                </a:solidFill>
                <a:effectLst/>
                <a:latin typeface="Segoe UI"/>
                <a:ea typeface="Segoe UI"/>
                <a:cs typeface="Segoe UI"/>
              </a:rPr>
              <a:t>[x</a:t>
            </a:r>
            <a:r>
              <a:rPr lang="es-ES" sz="1800" b="0" i="0" strike="noStrike" cap="none" spc="0" baseline="-25000" dirty="0">
                <a:solidFill>
                  <a:srgbClr val="000000"/>
                </a:solidFill>
                <a:effectLst/>
                <a:latin typeface="Segoe UI"/>
                <a:ea typeface="Segoe UI"/>
                <a:cs typeface="Segoe UI"/>
              </a:rPr>
              <a:t>1</a:t>
            </a:r>
            <a:r>
              <a:rPr lang="es-ES" sz="1800" b="0" i="0" strike="noStrike" cap="none" spc="0" baseline="0" dirty="0">
                <a:solidFill>
                  <a:srgbClr val="000000"/>
                </a:solidFill>
                <a:effectLst/>
                <a:latin typeface="Segoe UI"/>
                <a:ea typeface="Segoe UI"/>
                <a:cs typeface="Segoe UI"/>
              </a:rPr>
              <a:t>,x</a:t>
            </a:r>
            <a:r>
              <a:rPr lang="es-ES" sz="1800" b="0" i="0" strike="noStrike" cap="none" spc="0" baseline="-25000" dirty="0">
                <a:solidFill>
                  <a:srgbClr val="000000"/>
                </a:solidFill>
                <a:effectLst/>
                <a:latin typeface="Segoe UI"/>
                <a:ea typeface="Segoe UI"/>
                <a:cs typeface="Segoe UI"/>
              </a:rPr>
              <a:t>2</a:t>
            </a:r>
            <a:r>
              <a:rPr lang="es-ES" sz="1800" b="0" i="0" strike="noStrike" cap="none" spc="0" baseline="0" dirty="0">
                <a:solidFill>
                  <a:srgbClr val="000000"/>
                </a:solidFill>
                <a:effectLst/>
                <a:latin typeface="Segoe UI"/>
                <a:ea typeface="Segoe UI"/>
                <a:cs typeface="Segoe UI"/>
              </a:rPr>
              <a:t>,x</a:t>
            </a:r>
            <a:r>
              <a:rPr lang="es-ES" sz="1800" b="0" i="0" strike="noStrike" cap="none" spc="0" baseline="-25000" dirty="0">
                <a:solidFill>
                  <a:srgbClr val="000000"/>
                </a:solidFill>
                <a:effectLst/>
                <a:latin typeface="Segoe UI"/>
                <a:ea typeface="Segoe UI"/>
                <a:cs typeface="Segoe UI"/>
              </a:rPr>
              <a:t>3</a:t>
            </a:r>
            <a:r>
              <a:rPr lang="es-ES" sz="1800" b="0" i="0" strike="noStrike" cap="none" spc="0" baseline="0" dirty="0">
                <a:solidFill>
                  <a:srgbClr val="000000"/>
                </a:solidFill>
                <a:effectLst/>
                <a:latin typeface="Segoe UI"/>
                <a:ea typeface="Segoe UI"/>
                <a:cs typeface="Segoe UI"/>
              </a:rPr>
              <a:t>], y</a:t>
            </a:r>
          </a:p>
          <a:p>
            <a:r>
              <a:rPr lang="es-ES" sz="1800" b="0" i="0" strike="noStrike" cap="none" spc="0" baseline="0" dirty="0">
                <a:solidFill>
                  <a:srgbClr val="000000"/>
                </a:solidFill>
                <a:effectLst/>
                <a:latin typeface="Segoe UI"/>
                <a:ea typeface="Segoe UI"/>
                <a:cs typeface="Segoe UI"/>
              </a:rPr>
              <a:t>[x</a:t>
            </a:r>
            <a:r>
              <a:rPr lang="es-ES" sz="1800" b="0" i="0" strike="noStrike" cap="none" spc="0" baseline="-25000" dirty="0">
                <a:solidFill>
                  <a:srgbClr val="000000"/>
                </a:solidFill>
                <a:effectLst/>
                <a:latin typeface="Segoe UI"/>
                <a:ea typeface="Segoe UI"/>
                <a:cs typeface="Segoe UI"/>
              </a:rPr>
              <a:t>1</a:t>
            </a:r>
            <a:r>
              <a:rPr lang="es-ES" sz="1800" b="0" i="0" strike="noStrike" cap="none" spc="0" baseline="0" dirty="0">
                <a:solidFill>
                  <a:srgbClr val="000000"/>
                </a:solidFill>
                <a:effectLst/>
                <a:latin typeface="Segoe UI"/>
                <a:ea typeface="Segoe UI"/>
                <a:cs typeface="Segoe UI"/>
              </a:rPr>
              <a:t>,x</a:t>
            </a:r>
            <a:r>
              <a:rPr lang="es-ES" sz="1800" b="0" i="0" strike="noStrike" cap="none" spc="0" baseline="-25000" dirty="0">
                <a:solidFill>
                  <a:srgbClr val="000000"/>
                </a:solidFill>
                <a:effectLst/>
                <a:latin typeface="Segoe UI"/>
                <a:ea typeface="Segoe UI"/>
                <a:cs typeface="Segoe UI"/>
              </a:rPr>
              <a:t>2</a:t>
            </a:r>
            <a:r>
              <a:rPr lang="es-ES" sz="1800" b="0" i="0" strike="noStrike" cap="none" spc="0" baseline="0" dirty="0">
                <a:solidFill>
                  <a:srgbClr val="000000"/>
                </a:solidFill>
                <a:effectLst/>
                <a:latin typeface="Segoe UI"/>
                <a:ea typeface="Segoe UI"/>
                <a:cs typeface="Segoe UI"/>
              </a:rPr>
              <a:t>,x</a:t>
            </a:r>
            <a:r>
              <a:rPr lang="es-ES" sz="1800" b="0" i="0" strike="noStrike" cap="none" spc="0" baseline="-25000" dirty="0">
                <a:solidFill>
                  <a:srgbClr val="000000"/>
                </a:solidFill>
                <a:effectLst/>
                <a:latin typeface="Segoe UI"/>
                <a:ea typeface="Segoe UI"/>
                <a:cs typeface="Segoe UI"/>
              </a:rPr>
              <a:t>3</a:t>
            </a:r>
            <a:r>
              <a:rPr lang="es-ES" sz="1800" b="0" i="0" strike="noStrike" cap="none" spc="0" baseline="0" dirty="0">
                <a:solidFill>
                  <a:srgbClr val="000000"/>
                </a:solidFill>
                <a:effectLst/>
                <a:latin typeface="Segoe UI"/>
                <a:ea typeface="Segoe UI"/>
                <a:cs typeface="Segoe UI"/>
              </a:rPr>
              <a:t>], y</a:t>
            </a:r>
          </a:p>
          <a:p>
            <a:r>
              <a:rPr lang="es-ES" sz="1800" b="0" i="0" strike="noStrike" cap="none" spc="0" baseline="0" dirty="0">
                <a:solidFill>
                  <a:srgbClr val="000000"/>
                </a:solidFill>
                <a:effectLst/>
                <a:latin typeface="Segoe UI"/>
                <a:ea typeface="Segoe UI"/>
                <a:cs typeface="Segoe UI"/>
              </a:rPr>
              <a:t>[x</a:t>
            </a:r>
            <a:r>
              <a:rPr lang="es-ES" sz="1800" b="0" i="0" strike="noStrike" cap="none" spc="0" baseline="-25000" dirty="0">
                <a:solidFill>
                  <a:srgbClr val="000000"/>
                </a:solidFill>
                <a:effectLst/>
                <a:latin typeface="Segoe UI"/>
                <a:ea typeface="Segoe UI"/>
                <a:cs typeface="Segoe UI"/>
              </a:rPr>
              <a:t>1</a:t>
            </a:r>
            <a:r>
              <a:rPr lang="es-ES" sz="1800" b="0" i="0" strike="noStrike" cap="none" spc="0" baseline="0" dirty="0">
                <a:solidFill>
                  <a:srgbClr val="000000"/>
                </a:solidFill>
                <a:effectLst/>
                <a:latin typeface="Segoe UI"/>
                <a:ea typeface="Segoe UI"/>
                <a:cs typeface="Segoe UI"/>
              </a:rPr>
              <a:t>,x</a:t>
            </a:r>
            <a:r>
              <a:rPr lang="es-ES" sz="1800" b="0" i="0" strike="noStrike" cap="none" spc="0" baseline="-25000" dirty="0">
                <a:solidFill>
                  <a:srgbClr val="000000"/>
                </a:solidFill>
                <a:effectLst/>
                <a:latin typeface="Segoe UI"/>
                <a:ea typeface="Segoe UI"/>
                <a:cs typeface="Segoe UI"/>
              </a:rPr>
              <a:t>2</a:t>
            </a:r>
            <a:r>
              <a:rPr lang="es-ES" sz="1800" b="0" i="0" strike="noStrike" cap="none" spc="0" baseline="0" dirty="0">
                <a:solidFill>
                  <a:srgbClr val="000000"/>
                </a:solidFill>
                <a:effectLst/>
                <a:latin typeface="Segoe UI"/>
                <a:ea typeface="Segoe UI"/>
                <a:cs typeface="Segoe UI"/>
              </a:rPr>
              <a:t>,x</a:t>
            </a:r>
            <a:r>
              <a:rPr lang="es-ES" sz="1800" b="0" i="0" strike="noStrike" cap="none" spc="0" baseline="-25000" dirty="0">
                <a:solidFill>
                  <a:srgbClr val="000000"/>
                </a:solidFill>
                <a:effectLst/>
                <a:latin typeface="Segoe UI"/>
                <a:ea typeface="Segoe UI"/>
                <a:cs typeface="Segoe UI"/>
              </a:rPr>
              <a:t>3</a:t>
            </a:r>
            <a:r>
              <a:rPr lang="es-ES" sz="1800" b="0" i="0" strike="noStrike" cap="none" spc="0" baseline="0" dirty="0">
                <a:solidFill>
                  <a:srgbClr val="000000"/>
                </a:solidFill>
                <a:effectLst/>
                <a:latin typeface="Segoe UI"/>
                <a:ea typeface="Segoe UI"/>
                <a:cs typeface="Segoe UI"/>
              </a:rPr>
              <a:t>], y</a:t>
            </a:r>
          </a:p>
          <a:p>
            <a:r>
              <a:rPr lang="es-ES" sz="1800" b="0" i="0" strike="noStrike" cap="none" spc="0" baseline="0" dirty="0">
                <a:solidFill>
                  <a:srgbClr val="000000"/>
                </a:solidFill>
                <a:effectLst/>
                <a:latin typeface="Segoe UI"/>
                <a:ea typeface="Segoe UI"/>
                <a:cs typeface="Segoe UI"/>
              </a:rPr>
              <a:t>[x</a:t>
            </a:r>
            <a:r>
              <a:rPr lang="es-ES" sz="1800" b="0" i="0" strike="noStrike" cap="none" spc="0" baseline="-25000" dirty="0">
                <a:solidFill>
                  <a:srgbClr val="000000"/>
                </a:solidFill>
                <a:effectLst/>
                <a:latin typeface="Segoe UI"/>
                <a:ea typeface="Segoe UI"/>
                <a:cs typeface="Segoe UI"/>
              </a:rPr>
              <a:t>1</a:t>
            </a:r>
            <a:r>
              <a:rPr lang="es-ES" sz="1800" b="0" i="0" strike="noStrike" cap="none" spc="0" baseline="0" dirty="0">
                <a:solidFill>
                  <a:srgbClr val="000000"/>
                </a:solidFill>
                <a:effectLst/>
                <a:latin typeface="Segoe UI"/>
                <a:ea typeface="Segoe UI"/>
                <a:cs typeface="Segoe UI"/>
              </a:rPr>
              <a:t>,x</a:t>
            </a:r>
            <a:r>
              <a:rPr lang="es-ES" sz="1800" b="0" i="0" strike="noStrike" cap="none" spc="0" baseline="-25000" dirty="0">
                <a:solidFill>
                  <a:srgbClr val="000000"/>
                </a:solidFill>
                <a:effectLst/>
                <a:latin typeface="Segoe UI"/>
                <a:ea typeface="Segoe UI"/>
                <a:cs typeface="Segoe UI"/>
              </a:rPr>
              <a:t>2</a:t>
            </a:r>
            <a:r>
              <a:rPr lang="es-ES" sz="1800" b="0" i="0" strike="noStrike" cap="none" spc="0" baseline="0" dirty="0">
                <a:solidFill>
                  <a:srgbClr val="000000"/>
                </a:solidFill>
                <a:effectLst/>
                <a:latin typeface="Segoe UI"/>
                <a:ea typeface="Segoe UI"/>
                <a:cs typeface="Segoe UI"/>
              </a:rPr>
              <a:t>,x</a:t>
            </a:r>
            <a:r>
              <a:rPr lang="es-ES" sz="1800" b="0" i="0" strike="noStrike" cap="none" spc="0" baseline="-25000" dirty="0">
                <a:solidFill>
                  <a:srgbClr val="000000"/>
                </a:solidFill>
                <a:effectLst/>
                <a:latin typeface="Segoe UI"/>
                <a:ea typeface="Segoe UI"/>
                <a:cs typeface="Segoe UI"/>
              </a:rPr>
              <a:t>3</a:t>
            </a:r>
            <a:r>
              <a:rPr lang="es-ES" sz="1800" b="0" i="0" strike="noStrike" cap="none" spc="0" baseline="0" dirty="0">
                <a:solidFill>
                  <a:srgbClr val="000000"/>
                </a:solidFill>
                <a:effectLst/>
                <a:latin typeface="Segoe UI"/>
                <a:ea typeface="Segoe UI"/>
                <a:cs typeface="Segoe UI"/>
              </a:rPr>
              <a:t>], y</a:t>
            </a:r>
          </a:p>
        </p:txBody>
      </p:sp>
      <p:sp>
        <p:nvSpPr>
          <p:cNvPr id="15" name="Arrow: Right 14">
            <a:extLst>
              <a:ext uri="{FF2B5EF4-FFF2-40B4-BE49-F238E27FC236}">
                <a16:creationId xmlns:a16="http://schemas.microsoft.com/office/drawing/2014/main" id="{0E0C591C-AEFB-59A2-6061-579E1AE9A827}"/>
              </a:ext>
              <a:ext uri="{C183D7F6-B498-43B3-948B-1728B52AA6E4}">
                <adec:decorative xmlns:adec="http://schemas.microsoft.com/office/drawing/2017/decorative" val="1"/>
              </a:ext>
            </a:extLst>
          </p:cNvPr>
          <p:cNvSpPr/>
          <p:nvPr/>
        </p:nvSpPr>
        <p:spPr bwMode="auto">
          <a:xfrm>
            <a:off x="2766501" y="3037589"/>
            <a:ext cx="1387485" cy="957827"/>
          </a:xfrm>
          <a:prstGeom prst="rightArrow">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4F6B71DA-CD3B-19DF-3006-DA872BCC40F9}"/>
              </a:ext>
              <a:ext uri="{C183D7F6-B498-43B3-948B-1728B52AA6E4}">
                <adec:decorative xmlns:adec="http://schemas.microsoft.com/office/drawing/2017/decorative" val="1"/>
              </a:ext>
            </a:extLst>
          </p:cNvPr>
          <p:cNvGrpSpPr/>
          <p:nvPr/>
        </p:nvGrpSpPr>
        <p:grpSpPr>
          <a:xfrm>
            <a:off x="4153986" y="2855498"/>
            <a:ext cx="1589314" cy="1589314"/>
            <a:chOff x="4876800" y="2291144"/>
            <a:chExt cx="1589314" cy="1589314"/>
          </a:xfrm>
        </p:grpSpPr>
        <p:pic>
          <p:nvPicPr>
            <p:cNvPr id="17" name="Graphic 16" descr="Linear Graph with solid fill">
              <a:extLst>
                <a:ext uri="{FF2B5EF4-FFF2-40B4-BE49-F238E27FC236}">
                  <a16:creationId xmlns:a16="http://schemas.microsoft.com/office/drawing/2014/main" id="{5914A63B-0738-C7B9-3765-7EF4FB8A9E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6800" y="2291144"/>
              <a:ext cx="1589314" cy="1589314"/>
            </a:xfrm>
            <a:prstGeom prst="rect">
              <a:avLst/>
            </a:prstGeom>
          </p:spPr>
        </p:pic>
        <p:grpSp>
          <p:nvGrpSpPr>
            <p:cNvPr id="47" name="Group 46">
              <a:extLst>
                <a:ext uri="{FF2B5EF4-FFF2-40B4-BE49-F238E27FC236}">
                  <a16:creationId xmlns:a16="http://schemas.microsoft.com/office/drawing/2014/main" id="{83BC6127-D922-5FD2-79BA-814F89B30173}"/>
                </a:ext>
              </a:extLst>
            </p:cNvPr>
            <p:cNvGrpSpPr/>
            <p:nvPr/>
          </p:nvGrpSpPr>
          <p:grpSpPr>
            <a:xfrm>
              <a:off x="5332683" y="2684876"/>
              <a:ext cx="736663" cy="736663"/>
              <a:chOff x="5784400" y="2882815"/>
              <a:chExt cx="736663" cy="736663"/>
            </a:xfrm>
          </p:grpSpPr>
          <p:sp>
            <p:nvSpPr>
              <p:cNvPr id="46" name="Rectangle 45">
                <a:extLst>
                  <a:ext uri="{FF2B5EF4-FFF2-40B4-BE49-F238E27FC236}">
                    <a16:creationId xmlns:a16="http://schemas.microsoft.com/office/drawing/2014/main" id="{EE0FF092-AD0C-8DD0-E943-15C36C1B9965}"/>
                  </a:ext>
                </a:extLst>
              </p:cNvPr>
              <p:cNvSpPr/>
              <p:nvPr/>
            </p:nvSpPr>
            <p:spPr bwMode="auto">
              <a:xfrm>
                <a:off x="5901540" y="3009976"/>
                <a:ext cx="524504" cy="473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descr="Mathematics with solid fill">
                <a:extLst>
                  <a:ext uri="{FF2B5EF4-FFF2-40B4-BE49-F238E27FC236}">
                    <a16:creationId xmlns:a16="http://schemas.microsoft.com/office/drawing/2014/main" id="{B67381A3-9A29-8AEF-2E80-6CEB986646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84400" y="2882815"/>
                <a:ext cx="736663" cy="736663"/>
              </a:xfrm>
              <a:prstGeom prst="rect">
                <a:avLst/>
              </a:prstGeom>
            </p:spPr>
          </p:pic>
        </p:grpSp>
      </p:grpSp>
      <p:grpSp>
        <p:nvGrpSpPr>
          <p:cNvPr id="27" name="Group 26">
            <a:extLst>
              <a:ext uri="{FF2B5EF4-FFF2-40B4-BE49-F238E27FC236}">
                <a16:creationId xmlns:a16="http://schemas.microsoft.com/office/drawing/2014/main" id="{61580B09-5266-9968-416B-80AC35DACC64}"/>
              </a:ext>
              <a:ext uri="{C183D7F6-B498-43B3-948B-1728B52AA6E4}">
                <adec:decorative xmlns:adec="http://schemas.microsoft.com/office/drawing/2017/decorative" val="1"/>
              </a:ext>
            </a:extLst>
          </p:cNvPr>
          <p:cNvGrpSpPr/>
          <p:nvPr/>
        </p:nvGrpSpPr>
        <p:grpSpPr>
          <a:xfrm>
            <a:off x="7022293" y="2889780"/>
            <a:ext cx="1689551" cy="1421355"/>
            <a:chOff x="5453742" y="4083438"/>
            <a:chExt cx="1689551" cy="1421355"/>
          </a:xfrm>
        </p:grpSpPr>
        <p:pic>
          <p:nvPicPr>
            <p:cNvPr id="23" name="Graphic 22" descr="Gears with solid fill">
              <a:extLst>
                <a:ext uri="{FF2B5EF4-FFF2-40B4-BE49-F238E27FC236}">
                  <a16:creationId xmlns:a16="http://schemas.microsoft.com/office/drawing/2014/main" id="{BBA0598F-0EE3-2EBB-3AC7-D86FF98384E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53742" y="4083438"/>
              <a:ext cx="1421355" cy="1421355"/>
            </a:xfrm>
            <a:prstGeom prst="rect">
              <a:avLst/>
            </a:prstGeom>
          </p:spPr>
        </p:pic>
        <p:sp>
          <p:nvSpPr>
            <p:cNvPr id="26" name="TextBox 25">
              <a:extLst>
                <a:ext uri="{FF2B5EF4-FFF2-40B4-BE49-F238E27FC236}">
                  <a16:creationId xmlns:a16="http://schemas.microsoft.com/office/drawing/2014/main" id="{144D9BCA-E3E4-98C9-75C5-370FBD4BCE9E}"/>
                </a:ext>
              </a:extLst>
            </p:cNvPr>
            <p:cNvSpPr txBox="1"/>
            <p:nvPr/>
          </p:nvSpPr>
          <p:spPr>
            <a:xfrm>
              <a:off x="6381866" y="4661286"/>
              <a:ext cx="945991" cy="492557"/>
            </a:xfrm>
            <a:prstGeom prst="rect">
              <a:avLst/>
            </a:prstGeom>
            <a:noFill/>
            <a:ln>
              <a:noFill/>
            </a:ln>
          </p:spPr>
          <p:txBody>
            <a:bodyPr wrap="none" lIns="0" tIns="0" rIns="0" bIns="0" rtlCol="0">
              <a:spAutoFit/>
            </a:bodyPr>
            <a:lstStyle/>
            <a:p>
              <a:pPr algn="l"/>
              <a:r>
                <a:rPr lang="es-ES" sz="1600" b="1" i="0" strike="noStrike" cap="none" spc="0" baseline="0">
                  <a:solidFill>
                    <a:srgbClr val="000000"/>
                  </a:solidFill>
                  <a:effectLst/>
                  <a:latin typeface="Segoe UI"/>
                  <a:ea typeface="Segoe UI"/>
                  <a:cs typeface="Segoe UI"/>
                </a:rPr>
                <a:t>y = </a:t>
              </a:r>
              <a:r>
                <a:rPr lang="es-ES" sz="3200" b="1" i="0" strike="noStrike" cap="none" spc="0" baseline="0">
                  <a:solidFill>
                    <a:srgbClr val="000000"/>
                  </a:solidFill>
                  <a:effectLst/>
                  <a:latin typeface="Blackadder ITC"/>
                  <a:ea typeface="Blackadder ITC"/>
                  <a:cs typeface="Blackadder ITC"/>
                </a:rPr>
                <a:t>f</a:t>
              </a:r>
              <a:r>
                <a:rPr lang="es-ES" sz="1600" b="1" i="0" strike="noStrike" cap="none" spc="0" baseline="0">
                  <a:solidFill>
                    <a:srgbClr val="000000"/>
                  </a:solidFill>
                  <a:effectLst/>
                  <a:latin typeface="Segoe UI"/>
                  <a:ea typeface="Segoe UI"/>
                  <a:cs typeface="Segoe UI"/>
                </a:rPr>
                <a:t>(x)</a:t>
              </a:r>
            </a:p>
          </p:txBody>
        </p:sp>
      </p:grpSp>
      <p:sp>
        <p:nvSpPr>
          <p:cNvPr id="29" name="Arrow: Right 28">
            <a:extLst>
              <a:ext uri="{FF2B5EF4-FFF2-40B4-BE49-F238E27FC236}">
                <a16:creationId xmlns:a16="http://schemas.microsoft.com/office/drawing/2014/main" id="{9771085C-7ACB-8610-1CBA-FC1FDB9339D1}"/>
              </a:ext>
              <a:ext uri="{C183D7F6-B498-43B3-948B-1728B52AA6E4}">
                <adec:decorative xmlns:adec="http://schemas.microsoft.com/office/drawing/2017/decorative" val="1"/>
              </a:ext>
            </a:extLst>
          </p:cNvPr>
          <p:cNvSpPr/>
          <p:nvPr/>
        </p:nvSpPr>
        <p:spPr bwMode="auto">
          <a:xfrm>
            <a:off x="5997553" y="3016745"/>
            <a:ext cx="1387485" cy="957827"/>
          </a:xfrm>
          <a:prstGeom prst="rightArrow">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 name="Connector: Elbow 4">
            <a:extLst>
              <a:ext uri="{FF2B5EF4-FFF2-40B4-BE49-F238E27FC236}">
                <a16:creationId xmlns:a16="http://schemas.microsoft.com/office/drawing/2014/main" id="{A59E1D69-55B5-279F-478A-012C6B08A506}"/>
              </a:ext>
              <a:ext uri="{C183D7F6-B498-43B3-948B-1728B52AA6E4}">
                <adec:decorative xmlns:adec="http://schemas.microsoft.com/office/drawing/2017/decorative" val="1"/>
              </a:ext>
            </a:extLst>
          </p:cNvPr>
          <p:cNvCxnSpPr>
            <a:stCxn id="26" idx="3"/>
            <a:endCxn id="8" idx="0"/>
          </p:cNvCxnSpPr>
          <p:nvPr/>
        </p:nvCxnSpPr>
        <p:spPr>
          <a:xfrm flipH="1" flipV="1">
            <a:off x="2018892" y="2228218"/>
            <a:ext cx="6877516" cy="1485689"/>
          </a:xfrm>
          <a:prstGeom prst="bentConnector4">
            <a:avLst>
              <a:gd name="adj1" fmla="val -3324"/>
              <a:gd name="adj2" fmla="val 115387"/>
            </a:avLst>
          </a:prstGeom>
          <a:ln w="57150">
            <a:solidFill>
              <a:schemeClr val="tx2">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108A1C4-A59A-7AF8-E26A-86CAABC8F950}"/>
              </a:ext>
              <a:ext uri="{C183D7F6-B498-43B3-948B-1728B52AA6E4}">
                <adec:decorative xmlns:adec="http://schemas.microsoft.com/office/drawing/2017/decorative" val="1"/>
              </a:ext>
            </a:extLst>
          </p:cNvPr>
          <p:cNvSpPr txBox="1"/>
          <p:nvPr/>
        </p:nvSpPr>
        <p:spPr>
          <a:xfrm>
            <a:off x="1504328" y="4280774"/>
            <a:ext cx="1308354" cy="831190"/>
          </a:xfrm>
          <a:prstGeom prst="rect">
            <a:avLst/>
          </a:prstGeom>
          <a:solidFill>
            <a:schemeClr val="bg1">
              <a:lumMod val="95000"/>
            </a:schemeClr>
          </a:solidFill>
        </p:spPr>
        <p:txBody>
          <a:bodyPr wrap="none" lIns="0" tIns="0" rIns="0" bIns="0" rtlCol="0">
            <a:spAutoFit/>
          </a:bodyPr>
          <a:lstStyle/>
          <a:p>
            <a:pPr algn="l"/>
            <a:r>
              <a:rPr lang="es-ES" sz="1800" b="0" i="0" strike="noStrike" cap="none" spc="0" baseline="0" dirty="0">
                <a:solidFill>
                  <a:srgbClr val="000000"/>
                </a:solidFill>
                <a:effectLst/>
                <a:latin typeface="Segoe UI"/>
                <a:ea typeface="Segoe UI"/>
                <a:cs typeface="Segoe UI"/>
              </a:rPr>
              <a:t>[x</a:t>
            </a:r>
            <a:r>
              <a:rPr lang="es-ES" sz="1800" b="0" i="0" strike="noStrike" cap="none" spc="0" baseline="-25000" dirty="0">
                <a:solidFill>
                  <a:srgbClr val="000000"/>
                </a:solidFill>
                <a:effectLst/>
                <a:latin typeface="Segoe UI"/>
                <a:ea typeface="Segoe UI"/>
                <a:cs typeface="Segoe UI"/>
              </a:rPr>
              <a:t>1</a:t>
            </a:r>
            <a:r>
              <a:rPr lang="es-ES" sz="1800" b="0" i="0" strike="noStrike" cap="none" spc="0" baseline="0" dirty="0">
                <a:solidFill>
                  <a:srgbClr val="000000"/>
                </a:solidFill>
                <a:effectLst/>
                <a:latin typeface="Segoe UI"/>
                <a:ea typeface="Segoe UI"/>
                <a:cs typeface="Segoe UI"/>
              </a:rPr>
              <a:t>,x</a:t>
            </a:r>
            <a:r>
              <a:rPr lang="es-ES" sz="1800" b="0" i="0" strike="noStrike" cap="none" spc="0" baseline="-25000" dirty="0">
                <a:solidFill>
                  <a:srgbClr val="000000"/>
                </a:solidFill>
                <a:effectLst/>
                <a:latin typeface="Segoe UI"/>
                <a:ea typeface="Segoe UI"/>
                <a:cs typeface="Segoe UI"/>
              </a:rPr>
              <a:t>2</a:t>
            </a:r>
            <a:r>
              <a:rPr lang="es-ES" sz="1800" b="0" i="0" strike="noStrike" cap="none" spc="0" baseline="0" dirty="0">
                <a:solidFill>
                  <a:srgbClr val="000000"/>
                </a:solidFill>
                <a:effectLst/>
                <a:latin typeface="Segoe UI"/>
                <a:ea typeface="Segoe UI"/>
                <a:cs typeface="Segoe UI"/>
              </a:rPr>
              <a:t>,x</a:t>
            </a:r>
            <a:r>
              <a:rPr lang="es-ES" sz="1800" b="0" i="0" strike="noStrike" cap="none" spc="0" baseline="-25000" dirty="0">
                <a:solidFill>
                  <a:srgbClr val="000000"/>
                </a:solidFill>
                <a:effectLst/>
                <a:latin typeface="Segoe UI"/>
                <a:ea typeface="Segoe UI"/>
                <a:cs typeface="Segoe UI"/>
              </a:rPr>
              <a:t>3</a:t>
            </a:r>
            <a:r>
              <a:rPr lang="es-ES" sz="1800" b="0" i="0" strike="noStrike" cap="none" spc="0" baseline="0" dirty="0">
                <a:solidFill>
                  <a:srgbClr val="000000"/>
                </a:solidFill>
                <a:effectLst/>
                <a:latin typeface="Segoe UI"/>
                <a:ea typeface="Segoe UI"/>
                <a:cs typeface="Segoe UI"/>
              </a:rPr>
              <a:t>], y</a:t>
            </a:r>
          </a:p>
          <a:p>
            <a:r>
              <a:rPr lang="es-ES" sz="1800" b="0" i="0" strike="noStrike" cap="none" spc="0" baseline="0" dirty="0">
                <a:solidFill>
                  <a:srgbClr val="000000"/>
                </a:solidFill>
                <a:effectLst/>
                <a:latin typeface="Segoe UI"/>
                <a:ea typeface="Segoe UI"/>
                <a:cs typeface="Segoe UI"/>
              </a:rPr>
              <a:t>[x</a:t>
            </a:r>
            <a:r>
              <a:rPr lang="es-ES" sz="1800" b="0" i="0" strike="noStrike" cap="none" spc="0" baseline="-25000" dirty="0">
                <a:solidFill>
                  <a:srgbClr val="000000"/>
                </a:solidFill>
                <a:effectLst/>
                <a:latin typeface="Segoe UI"/>
                <a:ea typeface="Segoe UI"/>
                <a:cs typeface="Segoe UI"/>
              </a:rPr>
              <a:t>1</a:t>
            </a:r>
            <a:r>
              <a:rPr lang="es-ES" sz="1800" b="0" i="0" strike="noStrike" cap="none" spc="0" baseline="0" dirty="0">
                <a:solidFill>
                  <a:srgbClr val="000000"/>
                </a:solidFill>
                <a:effectLst/>
                <a:latin typeface="Segoe UI"/>
                <a:ea typeface="Segoe UI"/>
                <a:cs typeface="Segoe UI"/>
              </a:rPr>
              <a:t>,x</a:t>
            </a:r>
            <a:r>
              <a:rPr lang="es-ES" sz="1800" b="0" i="0" strike="noStrike" cap="none" spc="0" baseline="-25000" dirty="0">
                <a:solidFill>
                  <a:srgbClr val="000000"/>
                </a:solidFill>
                <a:effectLst/>
                <a:latin typeface="Segoe UI"/>
                <a:ea typeface="Segoe UI"/>
                <a:cs typeface="Segoe UI"/>
              </a:rPr>
              <a:t>2</a:t>
            </a:r>
            <a:r>
              <a:rPr lang="es-ES" sz="1800" b="0" i="0" strike="noStrike" cap="none" spc="0" baseline="0" dirty="0">
                <a:solidFill>
                  <a:srgbClr val="000000"/>
                </a:solidFill>
                <a:effectLst/>
                <a:latin typeface="Segoe UI"/>
                <a:ea typeface="Segoe UI"/>
                <a:cs typeface="Segoe UI"/>
              </a:rPr>
              <a:t>,x</a:t>
            </a:r>
            <a:r>
              <a:rPr lang="es-ES" sz="1800" b="0" i="0" strike="noStrike" cap="none" spc="0" baseline="-25000" dirty="0">
                <a:solidFill>
                  <a:srgbClr val="000000"/>
                </a:solidFill>
                <a:effectLst/>
                <a:latin typeface="Segoe UI"/>
                <a:ea typeface="Segoe UI"/>
                <a:cs typeface="Segoe UI"/>
              </a:rPr>
              <a:t>3</a:t>
            </a:r>
            <a:r>
              <a:rPr lang="es-ES" sz="1800" b="0" i="0" strike="noStrike" cap="none" spc="0" baseline="0" dirty="0">
                <a:solidFill>
                  <a:srgbClr val="000000"/>
                </a:solidFill>
                <a:effectLst/>
                <a:latin typeface="Segoe UI"/>
                <a:ea typeface="Segoe UI"/>
                <a:cs typeface="Segoe UI"/>
              </a:rPr>
              <a:t>], y</a:t>
            </a:r>
          </a:p>
          <a:p>
            <a:r>
              <a:rPr lang="es-ES" sz="1800" b="0" i="0" strike="noStrike" cap="none" spc="0" baseline="0" dirty="0">
                <a:solidFill>
                  <a:srgbClr val="000000"/>
                </a:solidFill>
                <a:effectLst/>
                <a:latin typeface="Segoe UI"/>
                <a:ea typeface="Segoe UI"/>
                <a:cs typeface="Segoe UI"/>
              </a:rPr>
              <a:t>[x</a:t>
            </a:r>
            <a:r>
              <a:rPr lang="es-ES" sz="1800" b="0" i="0" strike="noStrike" cap="none" spc="0" baseline="-25000" dirty="0">
                <a:solidFill>
                  <a:srgbClr val="000000"/>
                </a:solidFill>
                <a:effectLst/>
                <a:latin typeface="Segoe UI"/>
                <a:ea typeface="Segoe UI"/>
                <a:cs typeface="Segoe UI"/>
              </a:rPr>
              <a:t>1</a:t>
            </a:r>
            <a:r>
              <a:rPr lang="es-ES" sz="1800" b="0" i="0" strike="noStrike" cap="none" spc="0" baseline="0" dirty="0">
                <a:solidFill>
                  <a:srgbClr val="000000"/>
                </a:solidFill>
                <a:effectLst/>
                <a:latin typeface="Segoe UI"/>
                <a:ea typeface="Segoe UI"/>
                <a:cs typeface="Segoe UI"/>
              </a:rPr>
              <a:t>,x</a:t>
            </a:r>
            <a:r>
              <a:rPr lang="es-ES" sz="1800" b="0" i="0" strike="noStrike" cap="none" spc="0" baseline="-25000" dirty="0">
                <a:solidFill>
                  <a:srgbClr val="000000"/>
                </a:solidFill>
                <a:effectLst/>
                <a:latin typeface="Segoe UI"/>
                <a:ea typeface="Segoe UI"/>
                <a:cs typeface="Segoe UI"/>
              </a:rPr>
              <a:t>2</a:t>
            </a:r>
            <a:r>
              <a:rPr lang="es-ES" sz="1800" b="0" i="0" strike="noStrike" cap="none" spc="0" baseline="0" dirty="0">
                <a:solidFill>
                  <a:srgbClr val="000000"/>
                </a:solidFill>
                <a:effectLst/>
                <a:latin typeface="Segoe UI"/>
                <a:ea typeface="Segoe UI"/>
                <a:cs typeface="Segoe UI"/>
              </a:rPr>
              <a:t>,x</a:t>
            </a:r>
            <a:r>
              <a:rPr lang="es-ES" sz="1800" b="0" i="0" strike="noStrike" cap="none" spc="0" baseline="-25000" dirty="0">
                <a:solidFill>
                  <a:srgbClr val="000000"/>
                </a:solidFill>
                <a:effectLst/>
                <a:latin typeface="Segoe UI"/>
                <a:ea typeface="Segoe UI"/>
                <a:cs typeface="Segoe UI"/>
              </a:rPr>
              <a:t>3</a:t>
            </a:r>
            <a:r>
              <a:rPr lang="es-ES" sz="1800" b="0" i="0" strike="noStrike" cap="none" spc="0" baseline="0" dirty="0">
                <a:solidFill>
                  <a:srgbClr val="000000"/>
                </a:solidFill>
                <a:effectLst/>
                <a:latin typeface="Segoe UI"/>
                <a:ea typeface="Segoe UI"/>
                <a:cs typeface="Segoe UI"/>
              </a:rPr>
              <a:t>], y</a:t>
            </a:r>
          </a:p>
        </p:txBody>
      </p:sp>
      <p:cxnSp>
        <p:nvCxnSpPr>
          <p:cNvPr id="3" name="Connector: Elbow 2">
            <a:extLst>
              <a:ext uri="{FF2B5EF4-FFF2-40B4-BE49-F238E27FC236}">
                <a16:creationId xmlns:a16="http://schemas.microsoft.com/office/drawing/2014/main" id="{BC4140DC-4310-A503-BFBD-345E8137E950}"/>
              </a:ext>
              <a:ext uri="{C183D7F6-B498-43B3-948B-1728B52AA6E4}">
                <adec:decorative xmlns:adec="http://schemas.microsoft.com/office/drawing/2017/decorative" val="1"/>
              </a:ext>
            </a:extLst>
          </p:cNvPr>
          <p:cNvCxnSpPr>
            <a:cxnSpLocks/>
          </p:cNvCxnSpPr>
          <p:nvPr/>
        </p:nvCxnSpPr>
        <p:spPr>
          <a:xfrm flipV="1">
            <a:off x="2629989" y="4275518"/>
            <a:ext cx="5111931" cy="473702"/>
          </a:xfrm>
          <a:prstGeom prst="bentConnector3">
            <a:avLst>
              <a:gd name="adj1" fmla="val 100085"/>
            </a:avLst>
          </a:prstGeom>
          <a:ln w="57150">
            <a:solidFill>
              <a:schemeClr val="tx2">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B4B28987-2623-F03D-B76D-AEEE81ED3325}"/>
              </a:ext>
              <a:ext uri="{C183D7F6-B498-43B3-948B-1728B52AA6E4}">
                <adec:decorative xmlns:adec="http://schemas.microsoft.com/office/drawing/2017/decorative" val="1"/>
              </a:ext>
            </a:extLst>
          </p:cNvPr>
          <p:cNvGrpSpPr/>
          <p:nvPr/>
        </p:nvGrpSpPr>
        <p:grpSpPr>
          <a:xfrm>
            <a:off x="9417958" y="3157712"/>
            <a:ext cx="914400" cy="914400"/>
            <a:chOff x="9942656" y="4242844"/>
            <a:chExt cx="914400" cy="914400"/>
          </a:xfrm>
        </p:grpSpPr>
        <p:sp>
          <p:nvSpPr>
            <p:cNvPr id="22" name="Rectangle 21">
              <a:extLst>
                <a:ext uri="{FF2B5EF4-FFF2-40B4-BE49-F238E27FC236}">
                  <a16:creationId xmlns:a16="http://schemas.microsoft.com/office/drawing/2014/main" id="{11610878-7734-BBFC-6653-A97E4FA2ECA0}"/>
                </a:ext>
              </a:extLst>
            </p:cNvPr>
            <p:cNvSpPr/>
            <p:nvPr/>
          </p:nvSpPr>
          <p:spPr bwMode="auto">
            <a:xfrm>
              <a:off x="10042808" y="4269967"/>
              <a:ext cx="714096" cy="8601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descr="Clipboard Mixed outline">
              <a:extLst>
                <a:ext uri="{FF2B5EF4-FFF2-40B4-BE49-F238E27FC236}">
                  <a16:creationId xmlns:a16="http://schemas.microsoft.com/office/drawing/2014/main" id="{9CBACB0C-9861-D5FC-2607-DECB4A87E55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42656" y="4242844"/>
              <a:ext cx="914400" cy="914400"/>
            </a:xfrm>
            <a:prstGeom prst="rect">
              <a:avLst/>
            </a:prstGeom>
          </p:spPr>
        </p:pic>
      </p:grpSp>
      <p:cxnSp>
        <p:nvCxnSpPr>
          <p:cNvPr id="30" name="Straight Connector 29">
            <a:extLst>
              <a:ext uri="{FF2B5EF4-FFF2-40B4-BE49-F238E27FC236}">
                <a16:creationId xmlns:a16="http://schemas.microsoft.com/office/drawing/2014/main" id="{DFCC0E95-0DE9-6E7E-CA63-12A0BBADCEA6}"/>
              </a:ext>
              <a:ext uri="{C183D7F6-B498-43B3-948B-1728B52AA6E4}">
                <adec:decorative xmlns:adec="http://schemas.microsoft.com/office/drawing/2017/decorative" val="1"/>
              </a:ext>
            </a:extLst>
          </p:cNvPr>
          <p:cNvCxnSpPr/>
          <p:nvPr/>
        </p:nvCxnSpPr>
        <p:spPr>
          <a:xfrm flipV="1">
            <a:off x="1105989" y="4213024"/>
            <a:ext cx="1786421" cy="10634"/>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BB46BCF-8C54-56BA-B660-AC852A2ACE9F}"/>
              </a:ext>
            </a:extLst>
          </p:cNvPr>
          <p:cNvSpPr txBox="1"/>
          <p:nvPr/>
        </p:nvSpPr>
        <p:spPr>
          <a:xfrm>
            <a:off x="2709605" y="1890794"/>
            <a:ext cx="5758051" cy="215444"/>
          </a:xfrm>
          <a:prstGeom prst="rect">
            <a:avLst/>
          </a:prstGeom>
          <a:solidFill>
            <a:schemeClr val="bg1"/>
          </a:solidFill>
        </p:spPr>
        <p:txBody>
          <a:bodyPr wrap="none" lIns="0" tIns="0" rIns="0" bIns="0" rtlCol="0">
            <a:spAutoFit/>
          </a:bodyPr>
          <a:lstStyle/>
          <a:p>
            <a:pPr algn="l"/>
            <a:r>
              <a:rPr lang="es-ES" sz="1400" b="0" i="1" strike="noStrike" cap="none" spc="0" baseline="0" dirty="0">
                <a:solidFill>
                  <a:srgbClr val="000000"/>
                </a:solidFill>
                <a:effectLst/>
                <a:latin typeface="Segoe UI"/>
                <a:ea typeface="Segoe UI"/>
                <a:cs typeface="Segoe UI"/>
              </a:rPr>
              <a:t>Varias iteraciones de entrenamiento con distintos algoritmos y parámetros</a:t>
            </a:r>
          </a:p>
        </p:txBody>
      </p:sp>
    </p:spTree>
    <p:custDataLst>
      <p:tags r:id="rId1"/>
    </p:custDataLst>
    <p:extLst>
      <p:ext uri="{BB962C8B-B14F-4D97-AF65-F5344CB8AC3E}">
        <p14:creationId xmlns:p14="http://schemas.microsoft.com/office/powerpoint/2010/main" val="5061124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30D6B-69FD-71B9-0A8B-6FC817348A02}"/>
              </a:ext>
            </a:extLst>
          </p:cNvPr>
          <p:cNvSpPr>
            <a:spLocks noGrp="1"/>
          </p:cNvSpPr>
          <p:nvPr>
            <p:ph type="title"/>
          </p:nvPr>
        </p:nvSpPr>
        <p:spPr>
          <a:xfrm>
            <a:off x="588262" y="585216"/>
            <a:ext cx="11013474" cy="487680"/>
          </a:xfrm>
        </p:spPr>
        <p:txBody>
          <a:bodyPr/>
          <a:lstStyle/>
          <a:p>
            <a:r>
              <a:rPr lang="es-ES" sz="3200" b="0" i="0" strike="noStrike" cap="none" spc="0" baseline="0" dirty="0">
                <a:solidFill>
                  <a:srgbClr val="000000"/>
                </a:solidFill>
                <a:effectLst/>
                <a:latin typeface="Segoe UI Semibold"/>
                <a:ea typeface="Segoe UI Semibold"/>
                <a:cs typeface="Segoe UI Semibold"/>
              </a:rPr>
              <a:t>Aprendizaje profundo</a:t>
            </a:r>
            <a:endParaRPr lang="en-US" i="1" dirty="0">
              <a:solidFill>
                <a:schemeClr val="bg1">
                  <a:lumMod val="65000"/>
                </a:schemeClr>
              </a:solidFill>
            </a:endParaRPr>
          </a:p>
        </p:txBody>
      </p:sp>
      <p:sp>
        <p:nvSpPr>
          <p:cNvPr id="14" name="TextBox 13">
            <a:extLst>
              <a:ext uri="{FF2B5EF4-FFF2-40B4-BE49-F238E27FC236}">
                <a16:creationId xmlns:a16="http://schemas.microsoft.com/office/drawing/2014/main" id="{9AB0B482-9A8A-7FD4-ED33-732389B000BA}"/>
              </a:ext>
            </a:extLst>
          </p:cNvPr>
          <p:cNvSpPr txBox="1"/>
          <p:nvPr/>
        </p:nvSpPr>
        <p:spPr>
          <a:xfrm>
            <a:off x="1375258" y="1531225"/>
            <a:ext cx="2828829" cy="307848"/>
          </a:xfrm>
          <a:prstGeom prst="rect">
            <a:avLst/>
          </a:prstGeom>
          <a:noFill/>
        </p:spPr>
        <p:txBody>
          <a:bodyPr wrap="none" lIns="0" tIns="0" rIns="0" bIns="0" rtlCol="0">
            <a:spAutoFit/>
          </a:bodyPr>
          <a:lstStyle/>
          <a:p>
            <a:pPr algn="l"/>
            <a:r>
              <a:rPr lang="es-ES" sz="2000" b="0" i="0" strike="noStrike" cap="none" spc="0" baseline="0" dirty="0">
                <a:solidFill>
                  <a:srgbClr val="000000"/>
                </a:solidFill>
                <a:effectLst/>
                <a:latin typeface="Segoe UI"/>
                <a:ea typeface="Segoe UI"/>
                <a:cs typeface="Segoe UI"/>
              </a:rPr>
              <a:t>Red neuronal humana</a:t>
            </a:r>
          </a:p>
        </p:txBody>
      </p:sp>
      <p:pic>
        <p:nvPicPr>
          <p:cNvPr id="13" name="Picture 12" descr="A bubble representing a human brain representing neurons">
            <a:extLst>
              <a:ext uri="{FF2B5EF4-FFF2-40B4-BE49-F238E27FC236}">
                <a16:creationId xmlns:a16="http://schemas.microsoft.com/office/drawing/2014/main" id="{01AF781A-DFC9-F330-ED1B-38A41FBF1C9C}"/>
              </a:ext>
            </a:extLst>
          </p:cNvPr>
          <p:cNvPicPr>
            <a:picLocks noChangeAspect="1"/>
          </p:cNvPicPr>
          <p:nvPr/>
        </p:nvPicPr>
        <p:blipFill>
          <a:blip r:embed="rId4"/>
          <a:stretch>
            <a:fillRect/>
          </a:stretch>
        </p:blipFill>
        <p:spPr>
          <a:xfrm>
            <a:off x="1375258" y="1897167"/>
            <a:ext cx="2971191" cy="2935499"/>
          </a:xfrm>
          <a:prstGeom prst="rect">
            <a:avLst/>
          </a:prstGeom>
        </p:spPr>
      </p:pic>
      <p:sp>
        <p:nvSpPr>
          <p:cNvPr id="16" name="Text Placeholder 2">
            <a:extLst>
              <a:ext uri="{FF2B5EF4-FFF2-40B4-BE49-F238E27FC236}">
                <a16:creationId xmlns:a16="http://schemas.microsoft.com/office/drawing/2014/main" id="{C4A8AA31-9FED-2D68-43BA-6161AABB0022}"/>
              </a:ext>
            </a:extLst>
          </p:cNvPr>
          <p:cNvSpPr txBox="1"/>
          <p:nvPr/>
        </p:nvSpPr>
        <p:spPr>
          <a:xfrm>
            <a:off x="1047249" y="4880011"/>
            <a:ext cx="4058762" cy="1024128"/>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sz="1600" b="0" i="0" strike="noStrike" cap="none" spc="0" baseline="0" dirty="0">
                <a:solidFill>
                  <a:srgbClr val="000000"/>
                </a:solidFill>
                <a:effectLst/>
                <a:latin typeface="Segoe UI"/>
                <a:ea typeface="Segoe UI"/>
                <a:cs typeface="Segoe UI"/>
              </a:rPr>
              <a:t>Las neuronas se activan en respuesta </a:t>
            </a:r>
            <a:br>
              <a:rPr lang="es-ES" sz="1600" b="0" i="0" strike="noStrike" cap="none" spc="0" baseline="0" dirty="0">
                <a:solidFill>
                  <a:srgbClr val="000000"/>
                </a:solidFill>
                <a:effectLst/>
                <a:latin typeface="Segoe UI"/>
                <a:ea typeface="Segoe UI"/>
                <a:cs typeface="Segoe UI"/>
              </a:rPr>
            </a:br>
            <a:r>
              <a:rPr lang="es-ES" sz="1600" b="0" i="0" strike="noStrike" cap="none" spc="0" baseline="0" dirty="0">
                <a:solidFill>
                  <a:srgbClr val="000000"/>
                </a:solidFill>
                <a:effectLst/>
                <a:latin typeface="Segoe UI"/>
                <a:ea typeface="Segoe UI"/>
                <a:cs typeface="Segoe UI"/>
              </a:rPr>
              <a:t>a estímulos electroquímicos.</a:t>
            </a:r>
          </a:p>
          <a:p>
            <a:r>
              <a:rPr lang="es-ES" sz="1600" b="0" i="0" strike="noStrike" cap="none" spc="0" baseline="0" dirty="0">
                <a:solidFill>
                  <a:srgbClr val="000000"/>
                </a:solidFill>
                <a:effectLst/>
                <a:latin typeface="Segoe UI"/>
                <a:ea typeface="Segoe UI"/>
                <a:cs typeface="Segoe UI"/>
              </a:rPr>
              <a:t>Cuando se activa, la señal se pasa a las neuronas conectadas.</a:t>
            </a:r>
          </a:p>
        </p:txBody>
      </p:sp>
      <p:sp>
        <p:nvSpPr>
          <p:cNvPr id="15" name="TextBox 14">
            <a:extLst>
              <a:ext uri="{FF2B5EF4-FFF2-40B4-BE49-F238E27FC236}">
                <a16:creationId xmlns:a16="http://schemas.microsoft.com/office/drawing/2014/main" id="{6233B9C9-D6BA-5041-D719-6F85CAC40B34}"/>
              </a:ext>
            </a:extLst>
          </p:cNvPr>
          <p:cNvSpPr txBox="1"/>
          <p:nvPr/>
        </p:nvSpPr>
        <p:spPr>
          <a:xfrm>
            <a:off x="6640982" y="1531224"/>
            <a:ext cx="2812796" cy="307848"/>
          </a:xfrm>
          <a:prstGeom prst="rect">
            <a:avLst/>
          </a:prstGeom>
          <a:noFill/>
        </p:spPr>
        <p:txBody>
          <a:bodyPr wrap="none" lIns="0" tIns="0" rIns="0" bIns="0" rtlCol="0">
            <a:spAutoFit/>
          </a:bodyPr>
          <a:lstStyle/>
          <a:p>
            <a:pPr algn="l"/>
            <a:r>
              <a:rPr lang="es-ES" sz="2000" b="0" i="0" strike="noStrike" cap="none" spc="0" baseline="0" dirty="0">
                <a:solidFill>
                  <a:srgbClr val="000000"/>
                </a:solidFill>
                <a:effectLst/>
                <a:latin typeface="Segoe UI"/>
                <a:ea typeface="Segoe UI"/>
                <a:cs typeface="Segoe UI"/>
              </a:rPr>
              <a:t>Red neuronal artificial</a:t>
            </a:r>
          </a:p>
        </p:txBody>
      </p:sp>
      <p:grpSp>
        <p:nvGrpSpPr>
          <p:cNvPr id="39" name="Group 38" descr="Artificial intelligence neural network showing input value and weightin">
            <a:extLst>
              <a:ext uri="{FF2B5EF4-FFF2-40B4-BE49-F238E27FC236}">
                <a16:creationId xmlns:a16="http://schemas.microsoft.com/office/drawing/2014/main" id="{99368A4A-D536-6C46-748D-6120275B9F5A}"/>
              </a:ext>
            </a:extLst>
          </p:cNvPr>
          <p:cNvGrpSpPr/>
          <p:nvPr/>
        </p:nvGrpSpPr>
        <p:grpSpPr>
          <a:xfrm>
            <a:off x="6640982" y="1873835"/>
            <a:ext cx="2971191" cy="2958831"/>
            <a:chOff x="58242" y="116484"/>
            <a:chExt cx="6761901" cy="6733772"/>
          </a:xfrm>
        </p:grpSpPr>
        <p:sp>
          <p:nvSpPr>
            <p:cNvPr id="40" name="Rectangle 39">
              <a:extLst>
                <a:ext uri="{FF2B5EF4-FFF2-40B4-BE49-F238E27FC236}">
                  <a16:creationId xmlns:a16="http://schemas.microsoft.com/office/drawing/2014/main" id="{5EF717DC-545A-2571-2A05-03B453CFF81F}"/>
                </a:ext>
              </a:extLst>
            </p:cNvPr>
            <p:cNvSpPr/>
            <p:nvPr/>
          </p:nvSpPr>
          <p:spPr>
            <a:xfrm>
              <a:off x="58242" y="116484"/>
              <a:ext cx="6761901" cy="6680605"/>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41" name="Graphic 40" descr="Head with gears">
              <a:extLst>
                <a:ext uri="{FF2B5EF4-FFF2-40B4-BE49-F238E27FC236}">
                  <a16:creationId xmlns:a16="http://schemas.microsoft.com/office/drawing/2014/main" id="{0CAF072C-5F3B-807D-DA7D-85D70C14C0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57033" y="4240554"/>
              <a:ext cx="2609702" cy="2609702"/>
            </a:xfrm>
            <a:prstGeom prst="rect">
              <a:avLst/>
            </a:prstGeom>
          </p:spPr>
        </p:pic>
        <p:sp>
          <p:nvSpPr>
            <p:cNvPr id="42" name="Thought Bubble: Cloud 41">
              <a:extLst>
                <a:ext uri="{FF2B5EF4-FFF2-40B4-BE49-F238E27FC236}">
                  <a16:creationId xmlns:a16="http://schemas.microsoft.com/office/drawing/2014/main" id="{60A81AE9-9E0E-6E92-3332-0107838130E6}"/>
                </a:ext>
              </a:extLst>
            </p:cNvPr>
            <p:cNvSpPr/>
            <p:nvPr/>
          </p:nvSpPr>
          <p:spPr>
            <a:xfrm>
              <a:off x="357217" y="279587"/>
              <a:ext cx="5090355" cy="3477024"/>
            </a:xfrm>
            <a:prstGeom prst="cloudCallout">
              <a:avLst>
                <a:gd name="adj1" fmla="val 39186"/>
                <a:gd name="adj2" fmla="val 71643"/>
              </a:avLst>
            </a:prstGeom>
            <a:solidFill>
              <a:sysClr val="window" lastClr="FFFFFF"/>
            </a:solid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Oval 42">
              <a:extLst>
                <a:ext uri="{FF2B5EF4-FFF2-40B4-BE49-F238E27FC236}">
                  <a16:creationId xmlns:a16="http://schemas.microsoft.com/office/drawing/2014/main" id="{788B27F2-1053-0FED-23B6-BCB2F5509F3E}"/>
                </a:ext>
              </a:extLst>
            </p:cNvPr>
            <p:cNvSpPr/>
            <p:nvPr/>
          </p:nvSpPr>
          <p:spPr>
            <a:xfrm>
              <a:off x="2798244" y="1345035"/>
              <a:ext cx="401870" cy="401870"/>
            </a:xfrm>
            <a:prstGeom prst="ellipse">
              <a:avLst/>
            </a:prstGeom>
            <a:solidFill>
              <a:srgbClr val="4472C4"/>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4" name="Freeform: Shape 43">
              <a:extLst>
                <a:ext uri="{FF2B5EF4-FFF2-40B4-BE49-F238E27FC236}">
                  <a16:creationId xmlns:a16="http://schemas.microsoft.com/office/drawing/2014/main" id="{D16E3CEF-4E14-215A-F545-F988FDC89A6B}"/>
                </a:ext>
              </a:extLst>
            </p:cNvPr>
            <p:cNvSpPr/>
            <p:nvPr/>
          </p:nvSpPr>
          <p:spPr>
            <a:xfrm rot="21053820">
              <a:off x="1539939" y="1903402"/>
              <a:ext cx="611541" cy="104893"/>
            </a:xfrm>
            <a:custGeom>
              <a:avLst/>
              <a:gdLst>
                <a:gd name="connsiteX0" fmla="*/ 0 w 611541"/>
                <a:gd name="connsiteY0" fmla="*/ 104893 h 104893"/>
                <a:gd name="connsiteX1" fmla="*/ 314507 w 611541"/>
                <a:gd name="connsiteY1" fmla="*/ 57 h 104893"/>
                <a:gd name="connsiteX2" fmla="*/ 611541 w 611541"/>
                <a:gd name="connsiteY2" fmla="*/ 93244 h 104893"/>
              </a:gdLst>
              <a:ahLst/>
              <a:cxnLst>
                <a:cxn ang="0">
                  <a:pos x="connsiteX0" y="connsiteY0"/>
                </a:cxn>
                <a:cxn ang="0">
                  <a:pos x="connsiteX1" y="connsiteY1"/>
                </a:cxn>
                <a:cxn ang="0">
                  <a:pos x="connsiteX2" y="connsiteY2"/>
                </a:cxn>
              </a:cxnLst>
              <a:rect l="l" t="t" r="r" b="b"/>
              <a:pathLst>
                <a:path w="611541" h="104893">
                  <a:moveTo>
                    <a:pt x="0" y="104893"/>
                  </a:moveTo>
                  <a:cubicBezTo>
                    <a:pt x="106292" y="53445"/>
                    <a:pt x="212584" y="1998"/>
                    <a:pt x="314507" y="57"/>
                  </a:cubicBezTo>
                  <a:cubicBezTo>
                    <a:pt x="416430" y="-1884"/>
                    <a:pt x="513985" y="45680"/>
                    <a:pt x="611541" y="93244"/>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5" name="Freeform: Shape 44">
              <a:extLst>
                <a:ext uri="{FF2B5EF4-FFF2-40B4-BE49-F238E27FC236}">
                  <a16:creationId xmlns:a16="http://schemas.microsoft.com/office/drawing/2014/main" id="{5B9DC04C-6885-4567-2DCC-B0F4634E4600}"/>
                </a:ext>
              </a:extLst>
            </p:cNvPr>
            <p:cNvSpPr/>
            <p:nvPr/>
          </p:nvSpPr>
          <p:spPr>
            <a:xfrm>
              <a:off x="2440341" y="1555062"/>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6" name="Freeform: Shape 45">
              <a:extLst>
                <a:ext uri="{FF2B5EF4-FFF2-40B4-BE49-F238E27FC236}">
                  <a16:creationId xmlns:a16="http://schemas.microsoft.com/office/drawing/2014/main" id="{0F03C30D-46F5-8441-3439-F769DBDDE082}"/>
                </a:ext>
              </a:extLst>
            </p:cNvPr>
            <p:cNvSpPr/>
            <p:nvPr/>
          </p:nvSpPr>
          <p:spPr>
            <a:xfrm rot="15104133">
              <a:off x="2478340" y="2007122"/>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7" name="Oval 46">
              <a:extLst>
                <a:ext uri="{FF2B5EF4-FFF2-40B4-BE49-F238E27FC236}">
                  <a16:creationId xmlns:a16="http://schemas.microsoft.com/office/drawing/2014/main" id="{1E571E3C-C65B-A60B-7548-5E04A1CA280D}"/>
                </a:ext>
              </a:extLst>
            </p:cNvPr>
            <p:cNvSpPr/>
            <p:nvPr/>
          </p:nvSpPr>
          <p:spPr>
            <a:xfrm>
              <a:off x="3574120" y="901669"/>
              <a:ext cx="401870" cy="40187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8" name="Oval 47">
              <a:extLst>
                <a:ext uri="{FF2B5EF4-FFF2-40B4-BE49-F238E27FC236}">
                  <a16:creationId xmlns:a16="http://schemas.microsoft.com/office/drawing/2014/main" id="{8ED5529C-DF1A-D8AB-4DD8-FE3ADB387832}"/>
                </a:ext>
              </a:extLst>
            </p:cNvPr>
            <p:cNvSpPr/>
            <p:nvPr/>
          </p:nvSpPr>
          <p:spPr>
            <a:xfrm>
              <a:off x="3574120" y="1705409"/>
              <a:ext cx="401870" cy="40187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9" name="Oval 48">
              <a:extLst>
                <a:ext uri="{FF2B5EF4-FFF2-40B4-BE49-F238E27FC236}">
                  <a16:creationId xmlns:a16="http://schemas.microsoft.com/office/drawing/2014/main" id="{E6FDFBEF-6685-306B-A6B8-61427A7F75F7}"/>
                </a:ext>
              </a:extLst>
            </p:cNvPr>
            <p:cNvSpPr/>
            <p:nvPr/>
          </p:nvSpPr>
          <p:spPr>
            <a:xfrm>
              <a:off x="2798244" y="2148775"/>
              <a:ext cx="401870" cy="401870"/>
            </a:xfrm>
            <a:prstGeom prst="ellipse">
              <a:avLst/>
            </a:prstGeom>
            <a:solidFill>
              <a:sysClr val="window" lastClr="FFFFFF"/>
            </a:solid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0" name="Freeform: Shape 49">
              <a:extLst>
                <a:ext uri="{FF2B5EF4-FFF2-40B4-BE49-F238E27FC236}">
                  <a16:creationId xmlns:a16="http://schemas.microsoft.com/office/drawing/2014/main" id="{C626A0A5-CD34-0827-E44C-AA37DC3F8807}"/>
                </a:ext>
              </a:extLst>
            </p:cNvPr>
            <p:cNvSpPr/>
            <p:nvPr/>
          </p:nvSpPr>
          <p:spPr>
            <a:xfrm>
              <a:off x="3139757" y="1137987"/>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1" name="Freeform: Shape 50">
              <a:extLst>
                <a:ext uri="{FF2B5EF4-FFF2-40B4-BE49-F238E27FC236}">
                  <a16:creationId xmlns:a16="http://schemas.microsoft.com/office/drawing/2014/main" id="{DBA80ED3-62DB-EF3F-E0CB-AAA6B47B7B9A}"/>
                </a:ext>
              </a:extLst>
            </p:cNvPr>
            <p:cNvSpPr/>
            <p:nvPr/>
          </p:nvSpPr>
          <p:spPr>
            <a:xfrm rot="15104133">
              <a:off x="3177756" y="1590047"/>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2" name="TextBox 51">
              <a:extLst>
                <a:ext uri="{FF2B5EF4-FFF2-40B4-BE49-F238E27FC236}">
                  <a16:creationId xmlns:a16="http://schemas.microsoft.com/office/drawing/2014/main" id="{7067057C-F932-E6CA-64F5-8E0661761B7D}"/>
                </a:ext>
              </a:extLst>
            </p:cNvPr>
            <p:cNvSpPr txBox="1"/>
            <p:nvPr/>
          </p:nvSpPr>
          <p:spPr>
            <a:xfrm>
              <a:off x="1004660" y="1556403"/>
              <a:ext cx="767019" cy="910789"/>
            </a:xfrm>
            <a:prstGeom prst="rect">
              <a:avLst/>
            </a:prstGeom>
            <a:noFill/>
          </p:spPr>
          <p:txBody>
            <a:bodyPr wrap="none" rtlCol="0">
              <a:spAutoFit/>
            </a:bodyPr>
            <a:lstStyle/>
            <a:p>
              <a:pPr marL="0" marR="0" lvl="0" indent="0" defTabSz="914400" eaLnBrk="1" fontAlgn="auto" latinLnBrk="0" hangingPunct="1">
                <a:lnSpc>
                  <a:spcPct val="100000"/>
                </a:lnSpc>
                <a:spcBef>
                  <a:spcPct val="0"/>
                </a:spcBef>
                <a:spcAft>
                  <a:spcPct val="0"/>
                </a:spcAft>
                <a:buClrTx/>
                <a:buSzTx/>
                <a:buFontTx/>
                <a:buNone/>
                <a:defRPr/>
              </a:pPr>
              <a:r>
                <a:rPr lang="es-ES" sz="2000" b="0" i="0" strike="noStrike" cap="none" spc="0" baseline="0">
                  <a:solidFill>
                    <a:srgbClr val="000000"/>
                  </a:solidFill>
                  <a:effectLst/>
                  <a:latin typeface="Calibri"/>
                  <a:ea typeface="Calibri"/>
                  <a:cs typeface="Calibri"/>
                </a:rPr>
                <a:t>x</a:t>
              </a:r>
              <a:endParaRPr kumimoji="0" lang="en-US" sz="2000" b="0" i="0" u="none" strike="noStrike" kern="0" cap="none" spc="0" normalizeH="0" baseline="-25000" noProof="0">
                <a:ln>
                  <a:noFill/>
                </a:ln>
                <a:solidFill>
                  <a:prstClr val="black"/>
                </a:solidFill>
                <a:effectLst/>
                <a:uLnTx/>
                <a:uFillTx/>
                <a:latin typeface="Calibri"/>
              </a:endParaRPr>
            </a:p>
          </p:txBody>
        </p:sp>
        <p:sp>
          <p:nvSpPr>
            <p:cNvPr id="53" name="Oval 52">
              <a:extLst>
                <a:ext uri="{FF2B5EF4-FFF2-40B4-BE49-F238E27FC236}">
                  <a16:creationId xmlns:a16="http://schemas.microsoft.com/office/drawing/2014/main" id="{972AE595-A06D-6AD0-3859-F267530955DC}"/>
                </a:ext>
              </a:extLst>
            </p:cNvPr>
            <p:cNvSpPr/>
            <p:nvPr/>
          </p:nvSpPr>
          <p:spPr>
            <a:xfrm>
              <a:off x="2079240" y="1747516"/>
              <a:ext cx="401870" cy="401870"/>
            </a:xfrm>
            <a:prstGeom prst="ellipse">
              <a:avLst/>
            </a:prstGeom>
            <a:solidFill>
              <a:srgbClr val="4472C4"/>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r>
                <a:rPr lang="es-ES" sz="1100" b="1" i="0" strike="noStrike" cap="none" spc="0" baseline="0">
                  <a:solidFill>
                    <a:srgbClr val="FFFFFF"/>
                  </a:solidFill>
                  <a:effectLst/>
                  <a:latin typeface="Calibri"/>
                  <a:ea typeface="Calibri"/>
                  <a:cs typeface="Calibri"/>
                </a:rPr>
                <a:t>t</a:t>
              </a:r>
            </a:p>
          </p:txBody>
        </p:sp>
        <p:sp>
          <p:nvSpPr>
            <p:cNvPr id="54" name="Freeform: Shape 53">
              <a:extLst>
                <a:ext uri="{FF2B5EF4-FFF2-40B4-BE49-F238E27FC236}">
                  <a16:creationId xmlns:a16="http://schemas.microsoft.com/office/drawing/2014/main" id="{D7A197B1-1B5A-6308-6DC3-0B44859D048B}"/>
                </a:ext>
              </a:extLst>
            </p:cNvPr>
            <p:cNvSpPr/>
            <p:nvPr/>
          </p:nvSpPr>
          <p:spPr>
            <a:xfrm>
              <a:off x="3200114" y="1918091"/>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5" name="Freeform: Shape 54">
              <a:extLst>
                <a:ext uri="{FF2B5EF4-FFF2-40B4-BE49-F238E27FC236}">
                  <a16:creationId xmlns:a16="http://schemas.microsoft.com/office/drawing/2014/main" id="{050B1BC7-08EF-4CB0-B8D9-1C204100DBF3}"/>
                </a:ext>
              </a:extLst>
            </p:cNvPr>
            <p:cNvSpPr/>
            <p:nvPr/>
          </p:nvSpPr>
          <p:spPr>
            <a:xfrm rot="15104133">
              <a:off x="3238113" y="2370151"/>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6" name="Oval 55">
              <a:extLst>
                <a:ext uri="{FF2B5EF4-FFF2-40B4-BE49-F238E27FC236}">
                  <a16:creationId xmlns:a16="http://schemas.microsoft.com/office/drawing/2014/main" id="{66BE8A03-A999-B54C-3087-FA40367B11B8}"/>
                </a:ext>
              </a:extLst>
            </p:cNvPr>
            <p:cNvSpPr/>
            <p:nvPr/>
          </p:nvSpPr>
          <p:spPr>
            <a:xfrm>
              <a:off x="3577065" y="2471488"/>
              <a:ext cx="401870" cy="401870"/>
            </a:xfrm>
            <a:prstGeom prst="ellipse">
              <a:avLst/>
            </a:prstGeom>
            <a:solidFill>
              <a:sysClr val="window" lastClr="FFFFFF"/>
            </a:solid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57" name="Straight Arrow Connector 56">
              <a:extLst>
                <a:ext uri="{FF2B5EF4-FFF2-40B4-BE49-F238E27FC236}">
                  <a16:creationId xmlns:a16="http://schemas.microsoft.com/office/drawing/2014/main" id="{6A4FC284-12B8-BA09-62ED-BE7CFACC1DFD}"/>
                </a:ext>
              </a:extLst>
            </p:cNvPr>
            <p:cNvCxnSpPr>
              <a:endCxn id="53" idx="4"/>
            </p:cNvCxnSpPr>
            <p:nvPr/>
          </p:nvCxnSpPr>
          <p:spPr>
            <a:xfrm flipV="1">
              <a:off x="2075398" y="2149386"/>
              <a:ext cx="204777" cy="2592848"/>
            </a:xfrm>
            <a:prstGeom prst="straightConnector1">
              <a:avLst/>
            </a:prstGeom>
            <a:noFill/>
            <a:ln w="28575" cap="flat" cmpd="sng" algn="ctr">
              <a:solidFill>
                <a:sysClr val="windowText" lastClr="000000"/>
              </a:solidFill>
              <a:prstDash val="solid"/>
              <a:miter lim="800000"/>
              <a:tailEnd type="triangle"/>
            </a:ln>
            <a:effectLst/>
          </p:spPr>
        </p:cxnSp>
        <p:sp>
          <p:nvSpPr>
            <p:cNvPr id="58" name="TextBox 57">
              <a:extLst>
                <a:ext uri="{FF2B5EF4-FFF2-40B4-BE49-F238E27FC236}">
                  <a16:creationId xmlns:a16="http://schemas.microsoft.com/office/drawing/2014/main" id="{EFFF3D14-D156-EDA3-1323-DCD17CDCBE1B}"/>
                </a:ext>
              </a:extLst>
            </p:cNvPr>
            <p:cNvSpPr txBox="1"/>
            <p:nvPr/>
          </p:nvSpPr>
          <p:spPr>
            <a:xfrm>
              <a:off x="1249929" y="4445853"/>
              <a:ext cx="2668145" cy="1611396"/>
            </a:xfrm>
            <a:prstGeom prst="rect">
              <a:avLst/>
            </a:prstGeom>
            <a:noFill/>
          </p:spPr>
          <p:txBody>
            <a:bodyPr wrap="none" rtlCol="0">
              <a:spAutoFit/>
            </a:bodyPr>
            <a:lstStyle/>
            <a:p>
              <a:pPr marL="0" marR="0" lvl="0" indent="0" defTabSz="914400" eaLnBrk="1" fontAlgn="auto" latinLnBrk="0" hangingPunct="1">
                <a:lnSpc>
                  <a:spcPct val="100000"/>
                </a:lnSpc>
                <a:spcBef>
                  <a:spcPct val="0"/>
                </a:spcBef>
                <a:spcAft>
                  <a:spcPct val="0"/>
                </a:spcAft>
                <a:buClrTx/>
                <a:buSzTx/>
                <a:buFontTx/>
                <a:buNone/>
                <a:defRPr/>
              </a:pPr>
              <a:r>
                <a:rPr lang="es-ES" sz="4000" b="0" i="0" strike="noStrike" cap="none" spc="0" baseline="0">
                  <a:solidFill>
                    <a:srgbClr val="000000"/>
                  </a:solidFill>
                  <a:effectLst/>
                  <a:latin typeface="Blackadder ITC"/>
                  <a:ea typeface="Blackadder ITC"/>
                  <a:cs typeface="Blackadder ITC"/>
                </a:rPr>
                <a:t>f </a:t>
              </a:r>
              <a:r>
                <a:rPr lang="es-ES" sz="2000" b="0" i="0" strike="noStrike" cap="none" spc="0" baseline="0">
                  <a:solidFill>
                    <a:srgbClr val="000000"/>
                  </a:solidFill>
                  <a:effectLst/>
                  <a:latin typeface="Calibri"/>
                  <a:ea typeface="Calibri"/>
                  <a:cs typeface="Calibri"/>
                </a:rPr>
                <a:t>(x,w)</a:t>
              </a:r>
            </a:p>
          </p:txBody>
        </p:sp>
        <p:sp>
          <p:nvSpPr>
            <p:cNvPr id="59" name="TextBox 58">
              <a:extLst>
                <a:ext uri="{FF2B5EF4-FFF2-40B4-BE49-F238E27FC236}">
                  <a16:creationId xmlns:a16="http://schemas.microsoft.com/office/drawing/2014/main" id="{D48CBE85-8161-C607-5599-A34B7687C23B}"/>
                </a:ext>
              </a:extLst>
            </p:cNvPr>
            <p:cNvSpPr txBox="1"/>
            <p:nvPr/>
          </p:nvSpPr>
          <p:spPr>
            <a:xfrm>
              <a:off x="430901" y="4202699"/>
              <a:ext cx="3287711" cy="1891201"/>
            </a:xfrm>
            <a:prstGeom prst="rect">
              <a:avLst/>
            </a:prstGeom>
            <a:noFill/>
          </p:spPr>
          <p:txBody>
            <a:bodyPr wrap="none" rtlCol="0">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sz="4800" b="0" i="1" u="none" strike="noStrike" kern="0" cap="none" spc="0" normalizeH="0" baseline="0" noProof="0">
                  <a:ln>
                    <a:noFill/>
                  </a:ln>
                  <a:solidFill>
                    <a:prstClr val="white">
                      <a:lumMod val="65000"/>
                    </a:prstClr>
                  </a:solidFill>
                  <a:effectLst/>
                  <a:uLnTx/>
                  <a:uFillTx/>
                  <a:latin typeface="Calibri"/>
                </a:rPr>
                <a:t>∫</a:t>
              </a:r>
              <a:r>
                <a:rPr kumimoji="0" lang="en-US" sz="2800" b="0" i="0" u="none" strike="noStrike" kern="0" cap="none" spc="0" normalizeH="0" baseline="0" noProof="0">
                  <a:ln>
                    <a:noFill/>
                  </a:ln>
                  <a:solidFill>
                    <a:prstClr val="white">
                      <a:lumMod val="65000"/>
                    </a:prstClr>
                  </a:solidFill>
                  <a:effectLst/>
                  <a:uLnTx/>
                  <a:uFillTx/>
                  <a:latin typeface="Calibri"/>
                </a:rPr>
                <a:t>(          )</a:t>
              </a:r>
              <a:endParaRPr kumimoji="0" lang="en-US" sz="4800" b="0" i="0" u="none" strike="noStrike" kern="0" cap="none" spc="0" normalizeH="0" baseline="0" noProof="0">
                <a:ln>
                  <a:noFill/>
                </a:ln>
                <a:solidFill>
                  <a:prstClr val="white">
                    <a:lumMod val="65000"/>
                  </a:prstClr>
                </a:solidFill>
                <a:effectLst/>
                <a:uLnTx/>
                <a:uFillTx/>
                <a:latin typeface="Calibri"/>
              </a:endParaRPr>
            </a:p>
          </p:txBody>
        </p:sp>
      </p:grpSp>
      <p:sp>
        <p:nvSpPr>
          <p:cNvPr id="17" name="Text Placeholder 2">
            <a:extLst>
              <a:ext uri="{FF2B5EF4-FFF2-40B4-BE49-F238E27FC236}">
                <a16:creationId xmlns:a16="http://schemas.microsoft.com/office/drawing/2014/main" id="{77425495-DD82-5364-C350-C08311E151DB}"/>
              </a:ext>
            </a:extLst>
          </p:cNvPr>
          <p:cNvSpPr txBox="1"/>
          <p:nvPr/>
        </p:nvSpPr>
        <p:spPr>
          <a:xfrm>
            <a:off x="6222798" y="4880012"/>
            <a:ext cx="4527049" cy="1267968"/>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sz="1600" b="0" i="0" strike="noStrike" cap="none" spc="0" baseline="0" dirty="0">
                <a:solidFill>
                  <a:srgbClr val="000000"/>
                </a:solidFill>
                <a:effectLst/>
                <a:latin typeface="Segoe UI"/>
                <a:ea typeface="Segoe UI"/>
                <a:cs typeface="Segoe UI"/>
              </a:rPr>
              <a:t>Cada neurona es una función que funciona en un valor de </a:t>
            </a:r>
            <a:r>
              <a:rPr lang="es-ES" sz="1600" b="0" i="1" strike="noStrike" cap="none" spc="0" baseline="0" dirty="0">
                <a:solidFill>
                  <a:srgbClr val="000000"/>
                </a:solidFill>
                <a:effectLst/>
                <a:latin typeface="Segoe UI"/>
                <a:ea typeface="Segoe UI"/>
                <a:cs typeface="Segoe UI"/>
              </a:rPr>
              <a:t>entrada</a:t>
            </a:r>
            <a:r>
              <a:rPr lang="es-ES" sz="1600" b="0" i="0" strike="noStrike" cap="none" spc="0" baseline="0" dirty="0">
                <a:solidFill>
                  <a:srgbClr val="000000"/>
                </a:solidFill>
                <a:effectLst/>
                <a:latin typeface="Segoe UI"/>
                <a:ea typeface="Segoe UI"/>
                <a:cs typeface="Segoe UI"/>
              </a:rPr>
              <a:t> (x) y un </a:t>
            </a:r>
            <a:r>
              <a:rPr lang="es-ES" sz="1600" b="0" i="1" strike="noStrike" cap="none" spc="0" baseline="0" dirty="0">
                <a:solidFill>
                  <a:srgbClr val="000000"/>
                </a:solidFill>
                <a:effectLst/>
                <a:latin typeface="Segoe UI"/>
                <a:ea typeface="Segoe UI"/>
                <a:cs typeface="Segoe UI"/>
              </a:rPr>
              <a:t>peso</a:t>
            </a:r>
            <a:r>
              <a:rPr lang="es-ES" sz="1600" b="0" i="0" strike="noStrike" cap="none" spc="0" baseline="0" dirty="0">
                <a:solidFill>
                  <a:srgbClr val="000000"/>
                </a:solidFill>
                <a:effectLst/>
                <a:latin typeface="Segoe UI"/>
                <a:ea typeface="Segoe UI"/>
                <a:cs typeface="Segoe UI"/>
              </a:rPr>
              <a:t> (w).</a:t>
            </a:r>
          </a:p>
          <a:p>
            <a:r>
              <a:rPr lang="es-ES" sz="1600" b="0" i="0" strike="noStrike" cap="none" spc="0" baseline="0" dirty="0">
                <a:solidFill>
                  <a:srgbClr val="000000"/>
                </a:solidFill>
                <a:effectLst/>
                <a:latin typeface="Segoe UI"/>
                <a:ea typeface="Segoe UI"/>
                <a:cs typeface="Segoe UI"/>
              </a:rPr>
              <a:t>La función se ajusta en una </a:t>
            </a:r>
            <a:r>
              <a:rPr lang="es-ES" sz="1600" b="0" i="1" strike="noStrike" cap="none" spc="0" baseline="0" dirty="0">
                <a:solidFill>
                  <a:srgbClr val="000000"/>
                </a:solidFill>
                <a:effectLst/>
                <a:latin typeface="Segoe UI"/>
                <a:ea typeface="Segoe UI"/>
                <a:cs typeface="Segoe UI"/>
              </a:rPr>
              <a:t>función de activación</a:t>
            </a:r>
            <a:r>
              <a:rPr lang="es-ES" sz="1600" b="0" i="0" strike="noStrike" cap="none" spc="0" baseline="0" dirty="0">
                <a:solidFill>
                  <a:srgbClr val="000000"/>
                </a:solidFill>
                <a:effectLst/>
                <a:latin typeface="Segoe UI"/>
                <a:ea typeface="Segoe UI"/>
                <a:cs typeface="Segoe UI"/>
              </a:rPr>
              <a:t> que determina si se debe transmitir la salida.</a:t>
            </a:r>
          </a:p>
        </p:txBody>
      </p:sp>
    </p:spTree>
    <p:custDataLst>
      <p:tags r:id="rId1"/>
    </p:custDataLst>
    <p:extLst>
      <p:ext uri="{BB962C8B-B14F-4D97-AF65-F5344CB8AC3E}">
        <p14:creationId xmlns:p14="http://schemas.microsoft.com/office/powerpoint/2010/main" val="33342890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30D6B-69FD-71B9-0A8B-6FC817348A02}"/>
              </a:ext>
            </a:extLst>
          </p:cNvPr>
          <p:cNvSpPr>
            <a:spLocks noGrp="1"/>
          </p:cNvSpPr>
          <p:nvPr>
            <p:ph type="title"/>
          </p:nvPr>
        </p:nvSpPr>
        <p:spPr>
          <a:xfrm>
            <a:off x="588262" y="623316"/>
            <a:ext cx="11013474" cy="853440"/>
          </a:xfrm>
        </p:spPr>
        <p:txBody>
          <a:bodyPr/>
          <a:lstStyle/>
          <a:p>
            <a:r>
              <a:rPr lang="es-ES" sz="2400" b="0" i="0" strike="noStrike" cap="none" spc="0" baseline="0" dirty="0">
                <a:solidFill>
                  <a:srgbClr val="000000"/>
                </a:solidFill>
                <a:effectLst/>
                <a:latin typeface="Segoe UI Semibold"/>
                <a:ea typeface="Segoe UI Semibold"/>
                <a:cs typeface="Segoe UI Semibold"/>
              </a:rPr>
              <a:t>Aprendizaje profundo</a:t>
            </a:r>
            <a:br>
              <a:rPr sz="2400" dirty="0"/>
            </a:br>
            <a:r>
              <a:rPr lang="es-ES" sz="3200" b="0" i="1" strike="noStrike" cap="none" spc="0" baseline="0" dirty="0">
                <a:solidFill>
                  <a:srgbClr val="A6A6A6"/>
                </a:solidFill>
                <a:effectLst/>
                <a:latin typeface="Segoe UI Semibold"/>
                <a:ea typeface="Segoe UI Semibold"/>
                <a:cs typeface="Segoe UI Semibold"/>
              </a:rPr>
              <a:t>Ejemplo de red neuronal: clasificación multiclase</a:t>
            </a:r>
            <a:endParaRPr lang="en-US" sz="2400" i="1" dirty="0">
              <a:solidFill>
                <a:schemeClr val="bg1">
                  <a:lumMod val="65000"/>
                </a:schemeClr>
              </a:solidFill>
            </a:endParaRPr>
          </a:p>
        </p:txBody>
      </p:sp>
      <p:grpSp>
        <p:nvGrpSpPr>
          <p:cNvPr id="17" name="Group 16" descr="Neural network image showing multiclass classification">
            <a:extLst>
              <a:ext uri="{FF2B5EF4-FFF2-40B4-BE49-F238E27FC236}">
                <a16:creationId xmlns:a16="http://schemas.microsoft.com/office/drawing/2014/main" id="{253E3E25-B66F-7A00-34E6-7C42CA2EAA17}"/>
              </a:ext>
            </a:extLst>
          </p:cNvPr>
          <p:cNvGrpSpPr/>
          <p:nvPr/>
        </p:nvGrpSpPr>
        <p:grpSpPr>
          <a:xfrm>
            <a:off x="0" y="1982419"/>
            <a:ext cx="12192000" cy="3394253"/>
            <a:chOff x="-65837" y="1982419"/>
            <a:chExt cx="12257837" cy="3394253"/>
          </a:xfrm>
        </p:grpSpPr>
        <p:sp>
          <p:nvSpPr>
            <p:cNvPr id="16" name="Rectangle 15">
              <a:extLst>
                <a:ext uri="{FF2B5EF4-FFF2-40B4-BE49-F238E27FC236}">
                  <a16:creationId xmlns:a16="http://schemas.microsoft.com/office/drawing/2014/main" id="{59D3DC3C-C01A-0CBD-8A1F-5EC35A400252}"/>
                </a:ext>
              </a:extLst>
            </p:cNvPr>
            <p:cNvSpPr/>
            <p:nvPr/>
          </p:nvSpPr>
          <p:spPr bwMode="auto">
            <a:xfrm>
              <a:off x="-65837" y="1982419"/>
              <a:ext cx="12257837" cy="3394253"/>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FB992D10-8356-309F-A721-C26E02E42D4A}"/>
                </a:ext>
              </a:extLst>
            </p:cNvPr>
            <p:cNvGrpSpPr/>
            <p:nvPr/>
          </p:nvGrpSpPr>
          <p:grpSpPr>
            <a:xfrm>
              <a:off x="0" y="2025845"/>
              <a:ext cx="12053488" cy="3294982"/>
              <a:chOff x="-154032" y="2040475"/>
              <a:chExt cx="12053488" cy="3294982"/>
            </a:xfrm>
          </p:grpSpPr>
          <p:grpSp>
            <p:nvGrpSpPr>
              <p:cNvPr id="26" name="Group 25">
                <a:extLst>
                  <a:ext uri="{FF2B5EF4-FFF2-40B4-BE49-F238E27FC236}">
                    <a16:creationId xmlns:a16="http://schemas.microsoft.com/office/drawing/2014/main" id="{78473065-E00A-B5F2-4258-8B9838C1AEBD}"/>
                  </a:ext>
                </a:extLst>
              </p:cNvPr>
              <p:cNvGrpSpPr/>
              <p:nvPr/>
            </p:nvGrpSpPr>
            <p:grpSpPr>
              <a:xfrm>
                <a:off x="-154032" y="2919190"/>
                <a:ext cx="1560276" cy="1560276"/>
                <a:chOff x="7547819" y="5032977"/>
                <a:chExt cx="527281" cy="527281"/>
              </a:xfrm>
            </p:grpSpPr>
            <p:pic>
              <p:nvPicPr>
                <p:cNvPr id="31" name="Graphic 30" descr="Penguin with solid fill">
                  <a:extLst>
                    <a:ext uri="{FF2B5EF4-FFF2-40B4-BE49-F238E27FC236}">
                      <a16:creationId xmlns:a16="http://schemas.microsoft.com/office/drawing/2014/main" id="{208550EC-B63D-705D-C510-460623B440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7547819" y="5032977"/>
                  <a:ext cx="527281" cy="527281"/>
                </a:xfrm>
                <a:prstGeom prst="rect">
                  <a:avLst/>
                </a:prstGeom>
              </p:spPr>
            </p:pic>
            <p:sp>
              <p:nvSpPr>
                <p:cNvPr id="32" name="Isosceles Triangle 31">
                  <a:extLst>
                    <a:ext uri="{FF2B5EF4-FFF2-40B4-BE49-F238E27FC236}">
                      <a16:creationId xmlns:a16="http://schemas.microsoft.com/office/drawing/2014/main" id="{C1212D4C-E33F-1FDE-35AC-DDC5F19F62F5}"/>
                    </a:ext>
                  </a:extLst>
                </p:cNvPr>
                <p:cNvSpPr/>
                <p:nvPr/>
              </p:nvSpPr>
              <p:spPr bwMode="auto">
                <a:xfrm rot="16639827">
                  <a:off x="7654090" y="5048570"/>
                  <a:ext cx="45719" cy="106326"/>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3" name="Graphic 32" descr="Speedometer Low with solid fill">
                <a:extLst>
                  <a:ext uri="{FF2B5EF4-FFF2-40B4-BE49-F238E27FC236}">
                    <a16:creationId xmlns:a16="http://schemas.microsoft.com/office/drawing/2014/main" id="{20F8B547-6212-D338-7870-550565D530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5906" y="3810678"/>
                <a:ext cx="553998" cy="553998"/>
              </a:xfrm>
              <a:prstGeom prst="rect">
                <a:avLst/>
              </a:prstGeom>
            </p:spPr>
          </p:pic>
          <p:pic>
            <p:nvPicPr>
              <p:cNvPr id="36" name="Graphic 35" descr="Ruler outline">
                <a:extLst>
                  <a:ext uri="{FF2B5EF4-FFF2-40B4-BE49-F238E27FC236}">
                    <a16:creationId xmlns:a16="http://schemas.microsoft.com/office/drawing/2014/main" id="{2868D183-CAF7-2B86-5A98-306A28B706F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2871" y="3058688"/>
                <a:ext cx="773067" cy="773067"/>
              </a:xfrm>
              <a:prstGeom prst="rect">
                <a:avLst/>
              </a:prstGeom>
            </p:spPr>
          </p:pic>
          <p:sp>
            <p:nvSpPr>
              <p:cNvPr id="38" name="Text Placeholder 2">
                <a:extLst>
                  <a:ext uri="{FF2B5EF4-FFF2-40B4-BE49-F238E27FC236}">
                    <a16:creationId xmlns:a16="http://schemas.microsoft.com/office/drawing/2014/main" id="{8ECC6F79-01FE-F04E-C864-8EE5341BD52F}"/>
                  </a:ext>
                </a:extLst>
              </p:cNvPr>
              <p:cNvSpPr txBox="1"/>
              <p:nvPr/>
            </p:nvSpPr>
            <p:spPr>
              <a:xfrm>
                <a:off x="1847542" y="3009106"/>
                <a:ext cx="2073563" cy="1402080"/>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sz="2000" b="1" i="0" strike="noStrike" cap="none" spc="0" baseline="0" dirty="0">
                    <a:solidFill>
                      <a:srgbClr val="000000"/>
                    </a:solidFill>
                    <a:effectLst/>
                    <a:latin typeface="Segoe UI"/>
                    <a:ea typeface="Segoe UI"/>
                    <a:cs typeface="Segoe UI"/>
                  </a:rPr>
                  <a:t>x</a:t>
                </a:r>
                <a:r>
                  <a:rPr lang="es-ES" sz="2000" b="1" i="0" strike="noStrike" cap="none" spc="0" baseline="-25000" dirty="0">
                    <a:solidFill>
                      <a:srgbClr val="000000"/>
                    </a:solidFill>
                    <a:effectLst/>
                    <a:latin typeface="Segoe UI"/>
                    <a:ea typeface="Segoe UI"/>
                    <a:cs typeface="Segoe UI"/>
                  </a:rPr>
                  <a:t>1</a:t>
                </a:r>
                <a:r>
                  <a:rPr lang="es-ES" sz="2000" b="1" i="0" strike="noStrike" cap="none" spc="0" baseline="0" dirty="0">
                    <a:solidFill>
                      <a:srgbClr val="000000"/>
                    </a:solidFill>
                    <a:effectLst/>
                    <a:latin typeface="Segoe UI"/>
                    <a:ea typeface="Segoe UI"/>
                    <a:cs typeface="Segoe UI"/>
                  </a:rPr>
                  <a:t>:</a:t>
                </a:r>
                <a:r>
                  <a:rPr lang="es-ES" sz="2000" b="0" i="0" strike="noStrike" cap="none" spc="0" baseline="0" dirty="0">
                    <a:solidFill>
                      <a:srgbClr val="000000"/>
                    </a:solidFill>
                    <a:effectLst/>
                    <a:latin typeface="Segoe UI"/>
                    <a:ea typeface="Segoe UI"/>
                    <a:cs typeface="Segoe UI"/>
                  </a:rPr>
                  <a:t> 37.3</a:t>
                </a:r>
                <a:endParaRPr lang="en-US" sz="2000" dirty="0"/>
              </a:p>
              <a:p>
                <a:r>
                  <a:rPr lang="es-ES" sz="2000" b="1" i="0" strike="noStrike" cap="none" spc="0" baseline="0" dirty="0">
                    <a:solidFill>
                      <a:srgbClr val="000000"/>
                    </a:solidFill>
                    <a:effectLst/>
                    <a:latin typeface="Segoe UI"/>
                    <a:ea typeface="Segoe UI"/>
                    <a:cs typeface="Segoe UI"/>
                  </a:rPr>
                  <a:t>x</a:t>
                </a:r>
                <a:r>
                  <a:rPr lang="es-ES" sz="2000" b="1" i="0" strike="noStrike" cap="none" spc="0" baseline="-25000" dirty="0">
                    <a:solidFill>
                      <a:srgbClr val="000000"/>
                    </a:solidFill>
                    <a:effectLst/>
                    <a:latin typeface="Segoe UI"/>
                    <a:ea typeface="Segoe UI"/>
                    <a:cs typeface="Segoe UI"/>
                  </a:rPr>
                  <a:t>2</a:t>
                </a:r>
                <a:r>
                  <a:rPr lang="es-ES" sz="2000" b="1" i="0" strike="noStrike" cap="none" spc="0" baseline="0" dirty="0">
                    <a:solidFill>
                      <a:srgbClr val="000000"/>
                    </a:solidFill>
                    <a:effectLst/>
                    <a:latin typeface="Segoe UI"/>
                    <a:ea typeface="Segoe UI"/>
                    <a:cs typeface="Segoe UI"/>
                  </a:rPr>
                  <a:t>: </a:t>
                </a:r>
                <a:r>
                  <a:rPr lang="es-ES" sz="2000" b="0" i="0" strike="noStrike" cap="none" spc="0" baseline="0" dirty="0">
                    <a:solidFill>
                      <a:srgbClr val="000000"/>
                    </a:solidFill>
                    <a:effectLst/>
                    <a:latin typeface="Segoe UI"/>
                    <a:ea typeface="Segoe UI"/>
                    <a:cs typeface="Segoe UI"/>
                  </a:rPr>
                  <a:t>16.8</a:t>
                </a:r>
                <a:endParaRPr lang="en-US" sz="2000" dirty="0"/>
              </a:p>
              <a:p>
                <a:r>
                  <a:rPr lang="es-ES" sz="2000" b="1" i="0" strike="noStrike" cap="none" spc="0" baseline="0" dirty="0">
                    <a:solidFill>
                      <a:srgbClr val="000000"/>
                    </a:solidFill>
                    <a:effectLst/>
                    <a:latin typeface="Segoe UI"/>
                    <a:ea typeface="Segoe UI"/>
                    <a:cs typeface="Segoe UI"/>
                  </a:rPr>
                  <a:t>x</a:t>
                </a:r>
                <a:r>
                  <a:rPr lang="es-ES" sz="2000" b="1" i="0" strike="noStrike" cap="none" spc="0" baseline="-25000" dirty="0">
                    <a:solidFill>
                      <a:srgbClr val="000000"/>
                    </a:solidFill>
                    <a:effectLst/>
                    <a:latin typeface="Segoe UI"/>
                    <a:ea typeface="Segoe UI"/>
                    <a:cs typeface="Segoe UI"/>
                  </a:rPr>
                  <a:t>3</a:t>
                </a:r>
                <a:r>
                  <a:rPr lang="es-ES" sz="2000" b="1" i="0" strike="noStrike" cap="none" spc="0" baseline="0" dirty="0">
                    <a:solidFill>
                      <a:srgbClr val="000000"/>
                    </a:solidFill>
                    <a:effectLst/>
                    <a:latin typeface="Segoe UI"/>
                    <a:ea typeface="Segoe UI"/>
                    <a:cs typeface="Segoe UI"/>
                  </a:rPr>
                  <a:t>: </a:t>
                </a:r>
                <a:r>
                  <a:rPr lang="es-ES" sz="2000" b="0" i="0" strike="noStrike" cap="none" spc="0" baseline="0" dirty="0">
                    <a:solidFill>
                      <a:srgbClr val="000000"/>
                    </a:solidFill>
                    <a:effectLst/>
                    <a:latin typeface="Segoe UI"/>
                    <a:ea typeface="Segoe UI"/>
                    <a:cs typeface="Segoe UI"/>
                  </a:rPr>
                  <a:t>19.2</a:t>
                </a:r>
                <a:endParaRPr lang="en-US" sz="2000" dirty="0"/>
              </a:p>
              <a:p>
                <a:r>
                  <a:rPr lang="es-ES" sz="2000" b="1" i="0" strike="noStrike" cap="none" spc="0" baseline="0" dirty="0">
                    <a:solidFill>
                      <a:srgbClr val="000000"/>
                    </a:solidFill>
                    <a:effectLst/>
                    <a:latin typeface="Segoe UI"/>
                    <a:ea typeface="Segoe UI"/>
                    <a:cs typeface="Segoe UI"/>
                  </a:rPr>
                  <a:t>x</a:t>
                </a:r>
                <a:r>
                  <a:rPr lang="es-ES" sz="2000" b="1" i="0" strike="noStrike" cap="none" spc="0" baseline="-25000" dirty="0">
                    <a:solidFill>
                      <a:srgbClr val="000000"/>
                    </a:solidFill>
                    <a:effectLst/>
                    <a:latin typeface="Segoe UI"/>
                    <a:ea typeface="Segoe UI"/>
                    <a:cs typeface="Segoe UI"/>
                  </a:rPr>
                  <a:t>4</a:t>
                </a:r>
                <a:r>
                  <a:rPr lang="es-ES" sz="2000" b="1" i="0" strike="noStrike" cap="none" spc="0" baseline="0" dirty="0">
                    <a:solidFill>
                      <a:srgbClr val="000000"/>
                    </a:solidFill>
                    <a:effectLst/>
                    <a:latin typeface="Segoe UI"/>
                    <a:ea typeface="Segoe UI"/>
                    <a:cs typeface="Segoe UI"/>
                  </a:rPr>
                  <a:t>: </a:t>
                </a:r>
                <a:r>
                  <a:rPr lang="es-ES" sz="2000" b="0" i="0" strike="noStrike" cap="none" spc="0" baseline="0" dirty="0">
                    <a:solidFill>
                      <a:srgbClr val="000000"/>
                    </a:solidFill>
                    <a:effectLst/>
                    <a:latin typeface="Segoe UI"/>
                    <a:ea typeface="Segoe UI"/>
                    <a:cs typeface="Segoe UI"/>
                  </a:rPr>
                  <a:t>30.0</a:t>
                </a:r>
                <a:endParaRPr lang="en-US" sz="2000" dirty="0"/>
              </a:p>
            </p:txBody>
          </p:sp>
          <p:sp>
            <p:nvSpPr>
              <p:cNvPr id="41" name="Left Brace 40">
                <a:extLst>
                  <a:ext uri="{FF2B5EF4-FFF2-40B4-BE49-F238E27FC236}">
                    <a16:creationId xmlns:a16="http://schemas.microsoft.com/office/drawing/2014/main" id="{F94BC149-D4DD-4CFC-262A-F360E261B006}"/>
                  </a:ext>
                </a:extLst>
              </p:cNvPr>
              <p:cNvSpPr/>
              <p:nvPr/>
            </p:nvSpPr>
            <p:spPr>
              <a:xfrm>
                <a:off x="3076397" y="2507567"/>
                <a:ext cx="158919" cy="2418852"/>
              </a:xfrm>
              <a:prstGeom prst="leftBrac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 Placeholder 2">
                <a:extLst>
                  <a:ext uri="{FF2B5EF4-FFF2-40B4-BE49-F238E27FC236}">
                    <a16:creationId xmlns:a16="http://schemas.microsoft.com/office/drawing/2014/main" id="{4B3C956C-804D-1094-60E5-DF4F63264190}"/>
                  </a:ext>
                </a:extLst>
              </p:cNvPr>
              <p:cNvSpPr txBox="1"/>
              <p:nvPr/>
            </p:nvSpPr>
            <p:spPr>
              <a:xfrm>
                <a:off x="8789460" y="3299463"/>
                <a:ext cx="3109996" cy="932688"/>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sz="1800" b="1" i="0" strike="noStrike" cap="none" spc="0" baseline="0" dirty="0">
                    <a:solidFill>
                      <a:srgbClr val="000000"/>
                    </a:solidFill>
                    <a:effectLst/>
                    <a:latin typeface="Segoe UI"/>
                    <a:ea typeface="Segoe UI"/>
                    <a:cs typeface="Segoe UI"/>
                  </a:rPr>
                  <a:t>P(y=0 | x):</a:t>
                </a:r>
                <a:r>
                  <a:rPr lang="es-ES" sz="1800" b="0" i="0" strike="noStrike" cap="none" spc="0" baseline="0" dirty="0">
                    <a:solidFill>
                      <a:srgbClr val="000000"/>
                    </a:solidFill>
                    <a:effectLst/>
                    <a:latin typeface="Segoe UI"/>
                    <a:ea typeface="Segoe UI"/>
                    <a:cs typeface="Segoe UI"/>
                  </a:rPr>
                  <a:t> 0,2</a:t>
                </a:r>
              </a:p>
              <a:p>
                <a:r>
                  <a:rPr lang="es-ES" sz="1800" b="1" i="0" strike="noStrike" cap="none" spc="0" baseline="0" dirty="0">
                    <a:solidFill>
                      <a:srgbClr val="000000"/>
                    </a:solidFill>
                    <a:effectLst/>
                    <a:latin typeface="Segoe UI"/>
                    <a:ea typeface="Segoe UI"/>
                    <a:cs typeface="Segoe UI"/>
                  </a:rPr>
                  <a:t>P(y=1 | x):</a:t>
                </a:r>
                <a:r>
                  <a:rPr lang="es-ES" sz="1800" b="0" i="0" strike="noStrike" cap="none" spc="0" baseline="0" dirty="0">
                    <a:solidFill>
                      <a:srgbClr val="000000"/>
                    </a:solidFill>
                    <a:effectLst/>
                    <a:latin typeface="Segoe UI"/>
                    <a:ea typeface="Segoe UI"/>
                    <a:cs typeface="Segoe UI"/>
                  </a:rPr>
                  <a:t> 0,7</a:t>
                </a:r>
              </a:p>
              <a:p>
                <a:r>
                  <a:rPr lang="es-ES" sz="1800" b="1" i="0" strike="noStrike" cap="none" spc="0" baseline="0" dirty="0">
                    <a:solidFill>
                      <a:srgbClr val="000000"/>
                    </a:solidFill>
                    <a:effectLst/>
                    <a:latin typeface="Segoe UI"/>
                    <a:ea typeface="Segoe UI"/>
                    <a:cs typeface="Segoe UI"/>
                  </a:rPr>
                  <a:t>P(y=2 | x):</a:t>
                </a:r>
                <a:r>
                  <a:rPr lang="es-ES" sz="1800" b="0" i="0" strike="noStrike" cap="none" spc="0" baseline="0" dirty="0">
                    <a:solidFill>
                      <a:srgbClr val="000000"/>
                    </a:solidFill>
                    <a:effectLst/>
                    <a:latin typeface="Segoe UI"/>
                    <a:ea typeface="Segoe UI"/>
                    <a:cs typeface="Segoe UI"/>
                  </a:rPr>
                  <a:t> 0,1</a:t>
                </a:r>
                <a:endParaRPr lang="en-US" sz="1800" dirty="0"/>
              </a:p>
            </p:txBody>
          </p:sp>
          <p:sp>
            <p:nvSpPr>
              <p:cNvPr id="43" name="Left Brace 42">
                <a:extLst>
                  <a:ext uri="{FF2B5EF4-FFF2-40B4-BE49-F238E27FC236}">
                    <a16:creationId xmlns:a16="http://schemas.microsoft.com/office/drawing/2014/main" id="{2861560B-8581-7055-ACB3-5FBE5C20D6A1}"/>
                  </a:ext>
                </a:extLst>
              </p:cNvPr>
              <p:cNvSpPr/>
              <p:nvPr/>
            </p:nvSpPr>
            <p:spPr>
              <a:xfrm flipH="1">
                <a:off x="8524591" y="2919190"/>
                <a:ext cx="180230" cy="1676512"/>
              </a:xfrm>
              <a:prstGeom prst="leftBrac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 name="Group 3">
                <a:extLst>
                  <a:ext uri="{FF2B5EF4-FFF2-40B4-BE49-F238E27FC236}">
                    <a16:creationId xmlns:a16="http://schemas.microsoft.com/office/drawing/2014/main" id="{998789EA-DDD3-8641-832B-6621D2D95266}"/>
                  </a:ext>
                </a:extLst>
              </p:cNvPr>
              <p:cNvGrpSpPr/>
              <p:nvPr/>
            </p:nvGrpSpPr>
            <p:grpSpPr>
              <a:xfrm>
                <a:off x="10445122" y="2531869"/>
                <a:ext cx="773067" cy="773067"/>
                <a:chOff x="8704821" y="1111878"/>
                <a:chExt cx="773067" cy="773067"/>
              </a:xfrm>
            </p:grpSpPr>
            <p:pic>
              <p:nvPicPr>
                <p:cNvPr id="10" name="Graphic 9" descr="Penguin with solid fill">
                  <a:extLst>
                    <a:ext uri="{FF2B5EF4-FFF2-40B4-BE49-F238E27FC236}">
                      <a16:creationId xmlns:a16="http://schemas.microsoft.com/office/drawing/2014/main" id="{2F0CB131-C31E-EB9E-F4CC-C424097307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4821" y="1111878"/>
                  <a:ext cx="773067" cy="773067"/>
                </a:xfrm>
                <a:prstGeom prst="rect">
                  <a:avLst/>
                </a:prstGeom>
              </p:spPr>
            </p:pic>
            <p:sp>
              <p:nvSpPr>
                <p:cNvPr id="45" name="TextBox 44">
                  <a:extLst>
                    <a:ext uri="{FF2B5EF4-FFF2-40B4-BE49-F238E27FC236}">
                      <a16:creationId xmlns:a16="http://schemas.microsoft.com/office/drawing/2014/main" id="{E97DF884-22BE-4164-C988-A168498CC8FD}"/>
                    </a:ext>
                  </a:extLst>
                </p:cNvPr>
                <p:cNvSpPr txBox="1"/>
                <p:nvPr/>
              </p:nvSpPr>
              <p:spPr>
                <a:xfrm>
                  <a:off x="8849470" y="1157245"/>
                  <a:ext cx="130575" cy="246278"/>
                </a:xfrm>
                <a:prstGeom prst="rect">
                  <a:avLst/>
                </a:prstGeom>
                <a:noFill/>
              </p:spPr>
              <p:txBody>
                <a:bodyPr wrap="none" lIns="0" tIns="0" rIns="0" bIns="0" rtlCol="0">
                  <a:spAutoFit/>
                </a:bodyPr>
                <a:lstStyle/>
                <a:p>
                  <a:pPr algn="l"/>
                  <a:r>
                    <a:rPr lang="es-ES" sz="1600" b="0" i="0" strike="noStrike" cap="none" spc="0" baseline="0">
                      <a:solidFill>
                        <a:srgbClr val="000000"/>
                      </a:solidFill>
                      <a:effectLst/>
                      <a:latin typeface="Segoe UI"/>
                      <a:ea typeface="Segoe UI"/>
                      <a:cs typeface="Segoe UI"/>
                    </a:rPr>
                    <a:t>0</a:t>
                  </a:r>
                </a:p>
              </p:txBody>
            </p:sp>
          </p:grpSp>
          <p:grpSp>
            <p:nvGrpSpPr>
              <p:cNvPr id="11" name="Group 10">
                <a:extLst>
                  <a:ext uri="{FF2B5EF4-FFF2-40B4-BE49-F238E27FC236}">
                    <a16:creationId xmlns:a16="http://schemas.microsoft.com/office/drawing/2014/main" id="{BCF50CA3-3D94-69FF-2916-BDDB557AE769}"/>
                  </a:ext>
                </a:extLst>
              </p:cNvPr>
              <p:cNvGrpSpPr/>
              <p:nvPr/>
            </p:nvGrpSpPr>
            <p:grpSpPr>
              <a:xfrm>
                <a:off x="10592355" y="4248157"/>
                <a:ext cx="660647" cy="669910"/>
                <a:chOff x="10356012" y="1177922"/>
                <a:chExt cx="660647" cy="669910"/>
              </a:xfrm>
            </p:grpSpPr>
            <p:grpSp>
              <p:nvGrpSpPr>
                <p:cNvPr id="18" name="Group 17">
                  <a:extLst>
                    <a:ext uri="{FF2B5EF4-FFF2-40B4-BE49-F238E27FC236}">
                      <a16:creationId xmlns:a16="http://schemas.microsoft.com/office/drawing/2014/main" id="{AFED2A44-338D-530A-81BA-4DE8BD4899F5}"/>
                    </a:ext>
                  </a:extLst>
                </p:cNvPr>
                <p:cNvGrpSpPr/>
                <p:nvPr/>
              </p:nvGrpSpPr>
              <p:grpSpPr>
                <a:xfrm>
                  <a:off x="10356012" y="1187185"/>
                  <a:ext cx="660647" cy="660647"/>
                  <a:chOff x="4497745" y="2418364"/>
                  <a:chExt cx="773067" cy="773067"/>
                </a:xfrm>
              </p:grpSpPr>
              <p:pic>
                <p:nvPicPr>
                  <p:cNvPr id="19" name="Graphic 18" descr="Penguin with solid fill">
                    <a:extLst>
                      <a:ext uri="{FF2B5EF4-FFF2-40B4-BE49-F238E27FC236}">
                        <a16:creationId xmlns:a16="http://schemas.microsoft.com/office/drawing/2014/main" id="{D504D83A-AF64-8DBC-9BF5-78A5B57EC1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7745" y="2418364"/>
                    <a:ext cx="773067" cy="773067"/>
                  </a:xfrm>
                  <a:prstGeom prst="rect">
                    <a:avLst/>
                  </a:prstGeom>
                </p:spPr>
              </p:pic>
              <p:sp>
                <p:nvSpPr>
                  <p:cNvPr id="20" name="Freeform: Shape 19">
                    <a:extLst>
                      <a:ext uri="{FF2B5EF4-FFF2-40B4-BE49-F238E27FC236}">
                        <a16:creationId xmlns:a16="http://schemas.microsoft.com/office/drawing/2014/main" id="{64C63683-2ECD-142E-42DB-D13A361DAA81}"/>
                      </a:ext>
                    </a:extLst>
                  </p:cNvPr>
                  <p:cNvSpPr/>
                  <p:nvPr/>
                </p:nvSpPr>
                <p:spPr bwMode="auto">
                  <a:xfrm>
                    <a:off x="4857766" y="2506663"/>
                    <a:ext cx="128253" cy="106997"/>
                  </a:xfrm>
                  <a:custGeom>
                    <a:avLst/>
                    <a:gdLst>
                      <a:gd name="connsiteX0" fmla="*/ 0 w 94673"/>
                      <a:gd name="connsiteY0" fmla="*/ 40640 h 96520"/>
                      <a:gd name="connsiteX1" fmla="*/ 38793 w 94673"/>
                      <a:gd name="connsiteY1" fmla="*/ 96520 h 96520"/>
                      <a:gd name="connsiteX2" fmla="*/ 84513 w 94673"/>
                      <a:gd name="connsiteY2" fmla="*/ 78740 h 96520"/>
                      <a:gd name="connsiteX3" fmla="*/ 94673 w 94673"/>
                      <a:gd name="connsiteY3" fmla="*/ 0 h 96520"/>
                      <a:gd name="connsiteX4" fmla="*/ 0 w 94673"/>
                      <a:gd name="connsiteY4" fmla="*/ 40640 h 96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73" h="96520">
                        <a:moveTo>
                          <a:pt x="0" y="40640"/>
                        </a:moveTo>
                        <a:cubicBezTo>
                          <a:pt x="10252" y="77270"/>
                          <a:pt x="25862" y="77893"/>
                          <a:pt x="38793" y="96520"/>
                        </a:cubicBezTo>
                        <a:lnTo>
                          <a:pt x="84513" y="78740"/>
                        </a:lnTo>
                        <a:lnTo>
                          <a:pt x="94673" y="0"/>
                        </a:lnTo>
                        <a:lnTo>
                          <a:pt x="0" y="4064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54285DB-7D92-D256-B2D6-D3BE4CB94178}"/>
                      </a:ext>
                    </a:extLst>
                  </p:cNvPr>
                  <p:cNvSpPr/>
                  <p:nvPr/>
                </p:nvSpPr>
                <p:spPr bwMode="auto">
                  <a:xfrm>
                    <a:off x="4916453" y="2540720"/>
                    <a:ext cx="45719" cy="4571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7" name="TextBox 46">
                  <a:extLst>
                    <a:ext uri="{FF2B5EF4-FFF2-40B4-BE49-F238E27FC236}">
                      <a16:creationId xmlns:a16="http://schemas.microsoft.com/office/drawing/2014/main" id="{D665B37D-277D-F855-81EC-A18346C9A3AA}"/>
                    </a:ext>
                  </a:extLst>
                </p:cNvPr>
                <p:cNvSpPr txBox="1"/>
                <p:nvPr/>
              </p:nvSpPr>
              <p:spPr>
                <a:xfrm>
                  <a:off x="10460461" y="1177922"/>
                  <a:ext cx="130575" cy="246278"/>
                </a:xfrm>
                <a:prstGeom prst="rect">
                  <a:avLst/>
                </a:prstGeom>
                <a:noFill/>
              </p:spPr>
              <p:txBody>
                <a:bodyPr wrap="none" lIns="0" tIns="0" rIns="0" bIns="0" rtlCol="0">
                  <a:spAutoFit/>
                </a:bodyPr>
                <a:lstStyle/>
                <a:p>
                  <a:pPr algn="l"/>
                  <a:r>
                    <a:rPr lang="es-ES" sz="1600" b="0" i="0" strike="noStrike" cap="none" spc="0" baseline="0">
                      <a:solidFill>
                        <a:srgbClr val="000000"/>
                      </a:solidFill>
                      <a:effectLst/>
                      <a:latin typeface="Segoe UI"/>
                      <a:ea typeface="Segoe UI"/>
                      <a:cs typeface="Segoe UI"/>
                    </a:rPr>
                    <a:t>2</a:t>
                  </a:r>
                </a:p>
              </p:txBody>
            </p:sp>
          </p:grpSp>
          <p:grpSp>
            <p:nvGrpSpPr>
              <p:cNvPr id="8" name="Group 7">
                <a:extLst>
                  <a:ext uri="{FF2B5EF4-FFF2-40B4-BE49-F238E27FC236}">
                    <a16:creationId xmlns:a16="http://schemas.microsoft.com/office/drawing/2014/main" id="{F4D99D9E-FF94-856B-4AF7-2583DE758A44}"/>
                  </a:ext>
                </a:extLst>
              </p:cNvPr>
              <p:cNvGrpSpPr/>
              <p:nvPr/>
            </p:nvGrpSpPr>
            <p:grpSpPr>
              <a:xfrm>
                <a:off x="10570624" y="3402556"/>
                <a:ext cx="690609" cy="695656"/>
                <a:chOff x="9539926" y="1168637"/>
                <a:chExt cx="690609" cy="695656"/>
              </a:xfrm>
            </p:grpSpPr>
            <p:grpSp>
              <p:nvGrpSpPr>
                <p:cNvPr id="12" name="Group 11">
                  <a:extLst>
                    <a:ext uri="{FF2B5EF4-FFF2-40B4-BE49-F238E27FC236}">
                      <a16:creationId xmlns:a16="http://schemas.microsoft.com/office/drawing/2014/main" id="{98EBBF53-C7C8-E590-85C1-0266CCCCF89B}"/>
                    </a:ext>
                  </a:extLst>
                </p:cNvPr>
                <p:cNvGrpSpPr/>
                <p:nvPr/>
              </p:nvGrpSpPr>
              <p:grpSpPr>
                <a:xfrm>
                  <a:off x="9553427" y="1187185"/>
                  <a:ext cx="677108" cy="677108"/>
                  <a:chOff x="7569899" y="5032978"/>
                  <a:chExt cx="527281" cy="527281"/>
                </a:xfrm>
              </p:grpSpPr>
              <p:pic>
                <p:nvPicPr>
                  <p:cNvPr id="22" name="Graphic 21" descr="Penguin with solid fill">
                    <a:extLst>
                      <a:ext uri="{FF2B5EF4-FFF2-40B4-BE49-F238E27FC236}">
                        <a16:creationId xmlns:a16="http://schemas.microsoft.com/office/drawing/2014/main" id="{D32338C8-53B9-A1FD-5296-689D8A3048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7569899" y="5032978"/>
                    <a:ext cx="527281" cy="527281"/>
                  </a:xfrm>
                  <a:prstGeom prst="rect">
                    <a:avLst/>
                  </a:prstGeom>
                </p:spPr>
              </p:pic>
              <p:sp>
                <p:nvSpPr>
                  <p:cNvPr id="23" name="Isosceles Triangle 22">
                    <a:extLst>
                      <a:ext uri="{FF2B5EF4-FFF2-40B4-BE49-F238E27FC236}">
                        <a16:creationId xmlns:a16="http://schemas.microsoft.com/office/drawing/2014/main" id="{4635037B-C419-02D4-D6E6-CCD4BA9CB64D}"/>
                      </a:ext>
                    </a:extLst>
                  </p:cNvPr>
                  <p:cNvSpPr/>
                  <p:nvPr/>
                </p:nvSpPr>
                <p:spPr bwMode="auto">
                  <a:xfrm rot="16639827">
                    <a:off x="7654090" y="5052370"/>
                    <a:ext cx="45719" cy="106326"/>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6" name="TextBox 45">
                  <a:extLst>
                    <a:ext uri="{FF2B5EF4-FFF2-40B4-BE49-F238E27FC236}">
                      <a16:creationId xmlns:a16="http://schemas.microsoft.com/office/drawing/2014/main" id="{CB863CCC-D2C8-762B-B484-CF821F52C4ED}"/>
                    </a:ext>
                  </a:extLst>
                </p:cNvPr>
                <p:cNvSpPr txBox="1"/>
                <p:nvPr/>
              </p:nvSpPr>
              <p:spPr>
                <a:xfrm>
                  <a:off x="9539929" y="1168636"/>
                  <a:ext cx="130575" cy="246278"/>
                </a:xfrm>
                <a:prstGeom prst="rect">
                  <a:avLst/>
                </a:prstGeom>
                <a:noFill/>
              </p:spPr>
              <p:txBody>
                <a:bodyPr wrap="none" lIns="0" tIns="0" rIns="0" bIns="0" rtlCol="0">
                  <a:spAutoFit/>
                </a:bodyPr>
                <a:lstStyle/>
                <a:p>
                  <a:pPr algn="l"/>
                  <a:r>
                    <a:rPr lang="es-ES" sz="1600" b="0" i="0" strike="noStrike" cap="none" spc="0" baseline="0">
                      <a:solidFill>
                        <a:srgbClr val="000000"/>
                      </a:solidFill>
                      <a:effectLst/>
                      <a:latin typeface="Segoe UI"/>
                      <a:ea typeface="Segoe UI"/>
                      <a:cs typeface="Segoe UI"/>
                    </a:rPr>
                    <a:t>1</a:t>
                  </a:r>
                </a:p>
              </p:txBody>
            </p:sp>
          </p:grpSp>
          <p:pic>
            <p:nvPicPr>
              <p:cNvPr id="14" name="Graphic 13" descr="Badge Tick1 with solid fill">
                <a:extLst>
                  <a:ext uri="{FF2B5EF4-FFF2-40B4-BE49-F238E27FC236}">
                    <a16:creationId xmlns:a16="http://schemas.microsoft.com/office/drawing/2014/main" id="{8DB99823-4926-7D44-C39C-26799986C4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52146" y="3429109"/>
                <a:ext cx="393726" cy="393726"/>
              </a:xfrm>
              <a:prstGeom prst="rect">
                <a:avLst/>
              </a:prstGeom>
            </p:spPr>
          </p:pic>
          <p:pic>
            <p:nvPicPr>
              <p:cNvPr id="49" name="Picture 48">
                <a:extLst>
                  <a:ext uri="{FF2B5EF4-FFF2-40B4-BE49-F238E27FC236}">
                    <a16:creationId xmlns:a16="http://schemas.microsoft.com/office/drawing/2014/main" id="{65D715CA-22A7-2AF6-CC28-896D89E6F298}"/>
                  </a:ext>
                </a:extLst>
              </p:cNvPr>
              <p:cNvPicPr>
                <a:picLocks noChangeAspect="1"/>
              </p:cNvPicPr>
              <p:nvPr/>
            </p:nvPicPr>
            <p:blipFill>
              <a:blip r:embed="rId12"/>
              <a:stretch>
                <a:fillRect/>
              </a:stretch>
            </p:blipFill>
            <p:spPr>
              <a:xfrm>
                <a:off x="3168111" y="2040475"/>
                <a:ext cx="5354881" cy="3294982"/>
              </a:xfrm>
              <a:prstGeom prst="rect">
                <a:avLst/>
              </a:prstGeom>
            </p:spPr>
          </p:pic>
        </p:grpSp>
      </p:grpSp>
    </p:spTree>
    <p:custDataLst>
      <p:tags r:id="rId1"/>
    </p:custDataLst>
    <p:extLst>
      <p:ext uri="{BB962C8B-B14F-4D97-AF65-F5344CB8AC3E}">
        <p14:creationId xmlns:p14="http://schemas.microsoft.com/office/powerpoint/2010/main" val="29452695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A190D-6CCB-4934-99BA-D1254CEE689F}"/>
              </a:ext>
            </a:extLst>
          </p:cNvPr>
          <p:cNvSpPr>
            <a:spLocks noGrp="1"/>
          </p:cNvSpPr>
          <p:nvPr>
            <p:ph type="title"/>
          </p:nvPr>
        </p:nvSpPr>
        <p:spPr>
          <a:xfrm>
            <a:off x="588262" y="585216"/>
            <a:ext cx="8193024" cy="487680"/>
          </a:xfrm>
        </p:spPr>
        <p:txBody>
          <a:bodyPr/>
          <a:lstStyle/>
          <a:p>
            <a:r>
              <a:rPr lang="es-ES" sz="3200" b="0" i="0" strike="noStrike" cap="none" spc="0" baseline="0" dirty="0">
                <a:solidFill>
                  <a:srgbClr val="000000"/>
                </a:solidFill>
                <a:effectLst/>
                <a:latin typeface="Segoe UI Semibold"/>
                <a:ea typeface="Segoe UI Semibold"/>
                <a:cs typeface="Segoe UI Semibold"/>
              </a:rPr>
              <a:t>¿Qué es Azure Machine </a:t>
            </a:r>
            <a:r>
              <a:rPr lang="es-ES" sz="3200" b="0" i="0" strike="noStrike" cap="none" spc="0" baseline="0" dirty="0" err="1">
                <a:solidFill>
                  <a:srgbClr val="000000"/>
                </a:solidFill>
                <a:effectLst/>
                <a:latin typeface="Segoe UI Semibold"/>
                <a:ea typeface="Segoe UI Semibold"/>
                <a:cs typeface="Segoe UI Semibold"/>
              </a:rPr>
              <a:t>Learning</a:t>
            </a:r>
            <a:r>
              <a:rPr lang="es-ES" sz="3200" b="0" i="0" strike="noStrike" cap="none" spc="0" baseline="0" dirty="0">
                <a:solidFill>
                  <a:srgbClr val="000000"/>
                </a:solidFill>
                <a:effectLst/>
                <a:latin typeface="Segoe UI Semibold"/>
                <a:ea typeface="Segoe UI Semibold"/>
                <a:cs typeface="Segoe UI Semibold"/>
              </a:rPr>
              <a:t>?</a:t>
            </a:r>
          </a:p>
        </p:txBody>
      </p:sp>
      <p:sp>
        <p:nvSpPr>
          <p:cNvPr id="12" name="TextBox 11">
            <a:extLst>
              <a:ext uri="{FF2B5EF4-FFF2-40B4-BE49-F238E27FC236}">
                <a16:creationId xmlns:a16="http://schemas.microsoft.com/office/drawing/2014/main" id="{1927EC3F-1960-F98F-1D86-00481BAAEB02}"/>
              </a:ext>
            </a:extLst>
          </p:cNvPr>
          <p:cNvSpPr txBox="1"/>
          <p:nvPr/>
        </p:nvSpPr>
        <p:spPr>
          <a:xfrm>
            <a:off x="628749" y="1359586"/>
            <a:ext cx="4056025" cy="4358640"/>
          </a:xfrm>
          <a:prstGeom prst="rect">
            <a:avLst/>
          </a:prstGeom>
          <a:noFill/>
        </p:spPr>
        <p:txBody>
          <a:bodyPr wrap="square">
            <a:spAutoFit/>
          </a:bodyPr>
          <a:lstStyle/>
          <a:p>
            <a:pPr marL="285750" indent="-285750">
              <a:buFont typeface="Arial" panose="020B0604020202020204" pitchFamily="34" charset="0"/>
              <a:buChar char="•"/>
            </a:pPr>
            <a:r>
              <a:rPr lang="es-ES" sz="2000" b="0" i="0" strike="noStrike" cap="none" spc="0" baseline="0" dirty="0">
                <a:solidFill>
                  <a:srgbClr val="000000"/>
                </a:solidFill>
                <a:effectLst/>
                <a:latin typeface="Segoe UI"/>
                <a:ea typeface="Segoe UI"/>
                <a:cs typeface="Segoe UI"/>
              </a:rPr>
              <a:t>Azure Machine </a:t>
            </a:r>
            <a:r>
              <a:rPr lang="es-ES" sz="2000" b="0" i="0" strike="noStrike" cap="none" spc="0" baseline="0" dirty="0" err="1">
                <a:solidFill>
                  <a:srgbClr val="000000"/>
                </a:solidFill>
                <a:effectLst/>
                <a:latin typeface="Segoe UI"/>
                <a:ea typeface="Segoe UI"/>
                <a:cs typeface="Segoe UI"/>
              </a:rPr>
              <a:t>Learning</a:t>
            </a:r>
            <a:r>
              <a:rPr lang="es-ES" sz="2000" b="0" i="0" strike="noStrike" cap="none" spc="0" baseline="0" dirty="0">
                <a:solidFill>
                  <a:srgbClr val="000000"/>
                </a:solidFill>
                <a:effectLst/>
                <a:latin typeface="Segoe UI"/>
                <a:ea typeface="Segoe UI"/>
                <a:cs typeface="Segoe UI"/>
              </a:rPr>
              <a:t> es una plataforma basada en la nube para el aprendizaje automático.</a:t>
            </a:r>
          </a:p>
          <a:p>
            <a:pPr marL="285750" indent="-285750">
              <a:buFont typeface="Arial" panose="020B0604020202020204" pitchFamily="34" charset="0"/>
              <a:buChar char="•"/>
            </a:pPr>
            <a:r>
              <a:rPr lang="es-ES" sz="2000" b="0" i="0" strike="noStrike" cap="none" spc="0" baseline="0" dirty="0">
                <a:solidFill>
                  <a:srgbClr val="000000"/>
                </a:solidFill>
                <a:effectLst/>
                <a:latin typeface="Segoe UI"/>
                <a:ea typeface="Segoe UI"/>
                <a:cs typeface="Segoe UI"/>
              </a:rPr>
              <a:t>Estudio de Azure Machine </a:t>
            </a:r>
            <a:r>
              <a:rPr lang="es-ES" sz="2000" b="0" i="0" strike="noStrike" cap="none" spc="0" baseline="0" dirty="0" err="1">
                <a:solidFill>
                  <a:srgbClr val="000000"/>
                </a:solidFill>
                <a:effectLst/>
                <a:latin typeface="Segoe UI"/>
                <a:ea typeface="Segoe UI"/>
                <a:cs typeface="Segoe UI"/>
              </a:rPr>
              <a:t>Learning</a:t>
            </a:r>
            <a:r>
              <a:rPr lang="es-ES" sz="2000" b="0" i="0" strike="noStrike" cap="none" spc="0" baseline="0" dirty="0">
                <a:solidFill>
                  <a:srgbClr val="000000"/>
                </a:solidFill>
                <a:effectLst/>
                <a:latin typeface="Segoe UI"/>
                <a:ea typeface="Segoe UI"/>
                <a:cs typeface="Segoe UI"/>
              </a:rPr>
              <a:t> es una interfaz de usuario para acceder a las funcionalidades de Azure Machine </a:t>
            </a:r>
            <a:r>
              <a:rPr lang="es-ES" sz="2000" b="0" i="0" strike="noStrike" cap="none" spc="0" baseline="0" dirty="0" err="1">
                <a:solidFill>
                  <a:srgbClr val="000000"/>
                </a:solidFill>
                <a:effectLst/>
                <a:latin typeface="Segoe UI"/>
                <a:ea typeface="Segoe UI"/>
                <a:cs typeface="Segoe UI"/>
              </a:rPr>
              <a:t>Learning</a:t>
            </a:r>
            <a:r>
              <a:rPr lang="es-ES" sz="2000" b="0" i="0" strike="noStrike" cap="none" spc="0" baseline="0" dirty="0">
                <a:solidFill>
                  <a:srgbClr val="000000"/>
                </a:solidFill>
                <a:effectLst/>
                <a:latin typeface="Segoe UI"/>
                <a:ea typeface="Segoe UI"/>
                <a:cs typeface="Segoe UI"/>
              </a:rPr>
              <a:t>.</a:t>
            </a:r>
            <a:endParaRPr lang="en-US" sz="2000" i="0" dirty="0"/>
          </a:p>
          <a:p>
            <a:pPr marL="285750" indent="-285750">
              <a:buFont typeface="Arial" panose="020B0604020202020204" pitchFamily="34" charset="0"/>
              <a:buChar char="•"/>
            </a:pPr>
            <a:r>
              <a:rPr lang="es-ES" sz="2000" b="0" i="0" strike="noStrike" cap="none" spc="0" baseline="0" dirty="0">
                <a:solidFill>
                  <a:srgbClr val="000000"/>
                </a:solidFill>
                <a:effectLst/>
                <a:latin typeface="Segoe UI"/>
                <a:ea typeface="Segoe UI"/>
                <a:cs typeface="Segoe UI"/>
              </a:rPr>
              <a:t>Los modelos de Machine </a:t>
            </a:r>
            <a:r>
              <a:rPr lang="es-ES" sz="2000" b="0" i="0" strike="noStrike" cap="none" spc="0" baseline="0" dirty="0" err="1">
                <a:solidFill>
                  <a:srgbClr val="000000"/>
                </a:solidFill>
                <a:effectLst/>
                <a:latin typeface="Segoe UI"/>
                <a:ea typeface="Segoe UI"/>
                <a:cs typeface="Segoe UI"/>
              </a:rPr>
              <a:t>Learning</a:t>
            </a:r>
            <a:r>
              <a:rPr lang="es-ES" sz="2000" b="0" i="0" strike="noStrike" cap="none" spc="0" baseline="0" dirty="0">
                <a:solidFill>
                  <a:srgbClr val="000000"/>
                </a:solidFill>
                <a:effectLst/>
                <a:latin typeface="Segoe UI"/>
                <a:ea typeface="Segoe UI"/>
                <a:cs typeface="Segoe UI"/>
              </a:rPr>
              <a:t> entrenados con Azure Machine </a:t>
            </a:r>
            <a:r>
              <a:rPr lang="es-ES" sz="2000" b="0" i="0" strike="noStrike" cap="none" spc="0" baseline="0" dirty="0" err="1">
                <a:solidFill>
                  <a:srgbClr val="000000"/>
                </a:solidFill>
                <a:effectLst/>
                <a:latin typeface="Segoe UI"/>
                <a:ea typeface="Segoe UI"/>
                <a:cs typeface="Segoe UI"/>
              </a:rPr>
              <a:t>Learning</a:t>
            </a:r>
            <a:r>
              <a:rPr lang="es-ES" sz="2000" b="0" i="0" strike="noStrike" cap="none" spc="0" baseline="0" dirty="0">
                <a:solidFill>
                  <a:srgbClr val="000000"/>
                </a:solidFill>
                <a:effectLst/>
                <a:latin typeface="Segoe UI"/>
                <a:ea typeface="Segoe UI"/>
                <a:cs typeface="Segoe UI"/>
              </a:rPr>
              <a:t> se pueden publicar como servicios.</a:t>
            </a:r>
            <a:endParaRPr lang="en-US" sz="2000" i="0" dirty="0"/>
          </a:p>
        </p:txBody>
      </p:sp>
      <p:sp>
        <p:nvSpPr>
          <p:cNvPr id="51" name="Rectangle 50">
            <a:extLst>
              <a:ext uri="{FF2B5EF4-FFF2-40B4-BE49-F238E27FC236}">
                <a16:creationId xmlns:a16="http://schemas.microsoft.com/office/drawing/2014/main" id="{818F6A2B-D555-A56C-A4CB-F421042274F4}"/>
              </a:ext>
              <a:ext uri="{C183D7F6-B498-43B3-948B-1728B52AA6E4}">
                <adec:decorative xmlns:adec="http://schemas.microsoft.com/office/drawing/2017/decorative" val="1"/>
              </a:ext>
            </a:extLst>
          </p:cNvPr>
          <p:cNvSpPr/>
          <p:nvPr/>
        </p:nvSpPr>
        <p:spPr bwMode="auto">
          <a:xfrm>
            <a:off x="5089235" y="1138609"/>
            <a:ext cx="6995097" cy="5428445"/>
          </a:xfrm>
          <a:prstGeom prst="rect">
            <a:avLst/>
          </a:prstGeom>
          <a:solidFill>
            <a:srgbClr val="FFFFFF"/>
          </a:solid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pic>
        <p:nvPicPr>
          <p:cNvPr id="4" name="Picture 3" descr="A screenshot of a computer&#10;&#10;Description automatically generated">
            <a:extLst>
              <a:ext uri="{FF2B5EF4-FFF2-40B4-BE49-F238E27FC236}">
                <a16:creationId xmlns:a16="http://schemas.microsoft.com/office/drawing/2014/main" id="{4F8C9FE9-0358-A451-2128-0FB7EED682CD}"/>
              </a:ext>
            </a:extLst>
          </p:cNvPr>
          <p:cNvPicPr>
            <a:picLocks noChangeAspect="1"/>
          </p:cNvPicPr>
          <p:nvPr/>
        </p:nvPicPr>
        <p:blipFill>
          <a:blip r:embed="rId4"/>
          <a:stretch>
            <a:fillRect/>
          </a:stretch>
        </p:blipFill>
        <p:spPr>
          <a:xfrm>
            <a:off x="5280566" y="1282247"/>
            <a:ext cx="6612433" cy="5141167"/>
          </a:xfrm>
          <a:prstGeom prst="rect">
            <a:avLst/>
          </a:prstGeom>
        </p:spPr>
      </p:pic>
    </p:spTree>
    <p:custDataLst>
      <p:tags r:id="rId1"/>
    </p:custDataLst>
    <p:extLst>
      <p:ext uri="{BB962C8B-B14F-4D97-AF65-F5344CB8AC3E}">
        <p14:creationId xmlns:p14="http://schemas.microsoft.com/office/powerpoint/2010/main" val="16407047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2" y="585216"/>
            <a:ext cx="11011600" cy="975360"/>
          </a:xfrm>
        </p:spPr>
        <p:txBody>
          <a:bodyPr/>
          <a:lstStyle/>
          <a:p>
            <a:r>
              <a:rPr lang="es-ES" sz="3200" b="0" i="0" strike="noStrike" cap="none" spc="0" baseline="0" dirty="0">
                <a:solidFill>
                  <a:srgbClr val="000000"/>
                </a:solidFill>
                <a:effectLst/>
                <a:latin typeface="Segoe UI Semibold"/>
                <a:ea typeface="Segoe UI Semibold"/>
                <a:cs typeface="Segoe UI Semibold"/>
              </a:rPr>
              <a:t>Demostración: Exploración de Azure Machine </a:t>
            </a:r>
            <a:r>
              <a:rPr lang="es-ES" sz="3200" b="0" i="0" strike="noStrike" cap="none" spc="0" baseline="0" dirty="0" err="1">
                <a:solidFill>
                  <a:srgbClr val="000000"/>
                </a:solidFill>
                <a:effectLst/>
                <a:latin typeface="Segoe UI Semibold"/>
                <a:ea typeface="Segoe UI Semibold"/>
                <a:cs typeface="Segoe UI Semibold"/>
              </a:rPr>
              <a:t>Learning</a:t>
            </a:r>
            <a:r>
              <a:rPr lang="es-ES" sz="3200" b="0" i="0" strike="noStrike" cap="none" spc="0" baseline="0" dirty="0">
                <a:solidFill>
                  <a:srgbClr val="000000"/>
                </a:solidFill>
                <a:effectLst/>
                <a:latin typeface="Segoe UI Semibold"/>
                <a:ea typeface="Segoe UI Semibold"/>
                <a:cs typeface="Segoe UI Semibold"/>
              </a:rPr>
              <a:t> en Estudio de Azure Machine </a:t>
            </a:r>
            <a:r>
              <a:rPr lang="es-ES" sz="3200" b="0" i="0" strike="noStrike" cap="none" spc="0" baseline="0" dirty="0" err="1">
                <a:solidFill>
                  <a:srgbClr val="000000"/>
                </a:solidFill>
                <a:effectLst/>
                <a:latin typeface="Segoe UI Semibold"/>
                <a:ea typeface="Segoe UI Semibold"/>
                <a:cs typeface="Segoe UI Semibold"/>
              </a:rPr>
              <a:t>Learning</a:t>
            </a:r>
            <a:endParaRPr lang="es-ES" sz="3200" b="0" i="0" strike="noStrike" cap="none" spc="0" baseline="0" dirty="0">
              <a:solidFill>
                <a:srgbClr val="000000"/>
              </a:solidFill>
              <a:effectLst/>
              <a:latin typeface="Segoe UI Semibold"/>
              <a:ea typeface="Segoe UI Semibold"/>
              <a:cs typeface="Segoe UI Semibold"/>
            </a:endParaRP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352675"/>
            <a:ext cx="2027938" cy="4151842"/>
          </a:xfrm>
        </p:spPr>
        <p:txBody>
          <a:bodyPr/>
          <a:lstStyle/>
          <a:p>
            <a:r>
              <a:rPr lang="es-ES" sz="2000" b="0" i="0" strike="noStrike" cap="none" spc="0" baseline="0" dirty="0">
                <a:solidFill>
                  <a:srgbClr val="000000"/>
                </a:solidFill>
                <a:effectLst/>
                <a:latin typeface="Segoe UI"/>
                <a:ea typeface="Segoe UI"/>
                <a:cs typeface="Segoe UI"/>
              </a:rPr>
              <a:t>En esta demostración, verá cómo se pueden usar las características de aprendizaje automático para entrenar un modelo de aprendizaje automático para realizar predicciones.</a:t>
            </a: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4">
              <a:extLst>
                <a:ext uri="{96DAC541-7B7A-43D3-8B79-37D633B846F1}">
                  <asvg:svgBlip xmlns:asvg="http://schemas.microsoft.com/office/drawing/2016/SVG/main" r:embed="rId5"/>
                </a:ext>
              </a:extLst>
            </a:blip>
            <a:stretch>
              <a:fillRect/>
            </a:stretch>
          </p:blipFill>
          <p:spPr>
            <a:xfrm>
              <a:off x="5749602" y="2325202"/>
              <a:ext cx="692796" cy="692796"/>
            </a:xfrm>
            <a:prstGeom prst="rect">
              <a:avLst/>
            </a:prstGeom>
            <a:noFill/>
          </p:spPr>
        </p:pic>
      </p:gr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8" y="1926472"/>
            <a:ext cx="6053426" cy="609600"/>
          </a:xfrm>
        </p:spPr>
        <p:txBody>
          <a:bodyPr/>
          <a:lstStyle/>
          <a:p>
            <a:pPr marL="342900" indent="-342900" defTabSz="914400">
              <a:buFont typeface="+mj-lt"/>
              <a:buAutoNum type="arabicPeriod"/>
              <a:defRPr/>
            </a:pPr>
            <a:r>
              <a:rPr lang="es-ES" sz="2000" b="0" i="0" strike="noStrike" cap="none" spc="0" baseline="0" dirty="0">
                <a:solidFill>
                  <a:srgbClr val="000000"/>
                </a:solidFill>
                <a:effectLst/>
                <a:latin typeface="Segoe UI"/>
                <a:ea typeface="Segoe UI"/>
                <a:cs typeface="Segoe UI"/>
              </a:rPr>
              <a:t>Siga los pasos de la página del ejercicio en:</a:t>
            </a:r>
            <a:r>
              <a:rPr lang="es-ES" sz="2000" b="1" i="0" strike="noStrike" cap="none" spc="0" baseline="0" dirty="0">
                <a:solidFill>
                  <a:srgbClr val="000000"/>
                </a:solidFill>
                <a:effectLst/>
                <a:latin typeface="Segoe UI"/>
                <a:ea typeface="Segoe UI"/>
                <a:cs typeface="Segoe UI"/>
              </a:rPr>
              <a:t>  </a:t>
            </a:r>
            <a:r>
              <a:rPr lang="es-ES" sz="2000" b="1" i="0" strike="noStrike" cap="none" spc="0" baseline="0" dirty="0">
                <a:solidFill>
                  <a:srgbClr val="000000"/>
                </a:solidFill>
                <a:effectLst/>
                <a:latin typeface="Segoe UI"/>
                <a:ea typeface="Segoe UI"/>
                <a:cs typeface="Segoe UI"/>
                <a:hlinkClick r:id="rId6" history="0"/>
              </a:rPr>
              <a:t>https://aka.ms/ai900-auto-ml</a:t>
            </a:r>
            <a:r>
              <a:rPr lang="es-ES" sz="2000" b="1" i="0" strike="noStrike" cap="none" spc="0" baseline="0" dirty="0">
                <a:solidFill>
                  <a:srgbClr val="000000"/>
                </a:solidFill>
                <a:effectLst/>
                <a:latin typeface="Segoe UI"/>
                <a:ea typeface="Segoe UI"/>
                <a:cs typeface="Segoe UI"/>
              </a:rPr>
              <a:t> </a:t>
            </a:r>
          </a:p>
        </p:txBody>
      </p:sp>
    </p:spTree>
    <p:custDataLst>
      <p:tags r:id="rId1"/>
    </p:custDataLst>
    <p:extLst>
      <p:ext uri="{BB962C8B-B14F-4D97-AF65-F5344CB8AC3E}">
        <p14:creationId xmlns:p14="http://schemas.microsoft.com/office/powerpoint/2010/main" val="39986995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2" y="2354243"/>
            <a:ext cx="4931236" cy="1645920"/>
          </a:xfrm>
        </p:spPr>
        <p:txBody>
          <a:bodyPr/>
          <a:lstStyle/>
          <a:p>
            <a:r>
              <a:rPr lang="es-ES" sz="3600" b="0" i="0" strike="noStrike" cap="none" spc="-50" baseline="0" dirty="0">
                <a:solidFill>
                  <a:srgbClr val="000000"/>
                </a:solidFill>
                <a:effectLst/>
                <a:latin typeface="Segoe UI"/>
                <a:ea typeface="Segoe UI"/>
                <a:cs typeface="Segoe UI"/>
              </a:rPr>
              <a:t>Aspectos básicos de los servicios de Azure AI</a:t>
            </a:r>
            <a:endParaRPr lang="en-US" dirty="0"/>
          </a:p>
        </p:txBody>
      </p:sp>
    </p:spTree>
    <p:custDataLst>
      <p:tags r:id="rId1"/>
    </p:custDataLst>
    <p:extLst>
      <p:ext uri="{BB962C8B-B14F-4D97-AF65-F5344CB8AC3E}">
        <p14:creationId xmlns:p14="http://schemas.microsoft.com/office/powerpoint/2010/main" val="11506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C236-CFD9-4014-8E7A-F5FAC60F84ED}"/>
              </a:ext>
            </a:extLst>
          </p:cNvPr>
          <p:cNvSpPr>
            <a:spLocks noGrp="1"/>
          </p:cNvSpPr>
          <p:nvPr>
            <p:ph type="title"/>
          </p:nvPr>
        </p:nvSpPr>
        <p:spPr>
          <a:xfrm>
            <a:off x="588262" y="585216"/>
            <a:ext cx="8193024" cy="487680"/>
          </a:xfrm>
        </p:spPr>
        <p:txBody>
          <a:bodyPr/>
          <a:lstStyle/>
          <a:p>
            <a:r>
              <a:rPr lang="es-ES" sz="3200" b="0" i="0" strike="noStrike" cap="none" spc="0" baseline="0" dirty="0">
                <a:solidFill>
                  <a:srgbClr val="000000"/>
                </a:solidFill>
                <a:effectLst/>
                <a:latin typeface="Segoe UI Semibold"/>
                <a:ea typeface="Segoe UI Semibold"/>
                <a:cs typeface="Segoe UI Semibold"/>
              </a:rPr>
              <a:t>Aspectos básicos de Azure</a:t>
            </a:r>
          </a:p>
        </p:txBody>
      </p:sp>
      <p:sp>
        <p:nvSpPr>
          <p:cNvPr id="6" name="Text Placeholder 5">
            <a:extLst>
              <a:ext uri="{FF2B5EF4-FFF2-40B4-BE49-F238E27FC236}">
                <a16:creationId xmlns:a16="http://schemas.microsoft.com/office/drawing/2014/main" id="{94CC1915-1697-6370-E04B-CBCAD3E7E3D0}"/>
              </a:ext>
            </a:extLst>
          </p:cNvPr>
          <p:cNvSpPr>
            <a:spLocks noGrp="1"/>
          </p:cNvSpPr>
          <p:nvPr>
            <p:ph type="body" sz="quarter" idx="16"/>
          </p:nvPr>
        </p:nvSpPr>
        <p:spPr>
          <a:xfrm>
            <a:off x="584200" y="1593850"/>
            <a:ext cx="3699822" cy="1005840"/>
          </a:xfrm>
        </p:spPr>
        <p:txBody>
          <a:bodyPr/>
          <a:lstStyle/>
          <a:p>
            <a:r>
              <a:rPr lang="es-ES" sz="2200" b="0" i="0" strike="noStrike" cap="none" spc="0" baseline="0" dirty="0">
                <a:solidFill>
                  <a:srgbClr val="000000"/>
                </a:solidFill>
                <a:effectLst/>
                <a:latin typeface="Segoe UI Semibold"/>
                <a:ea typeface="Segoe UI Semibold"/>
                <a:cs typeface="Segoe UI Semibold"/>
              </a:rPr>
              <a:t>La plataforma en la nube de Microsoft Azure ofrece escalabilidad y fiabilidad:</a:t>
            </a:r>
          </a:p>
        </p:txBody>
      </p:sp>
      <p:sp>
        <p:nvSpPr>
          <p:cNvPr id="19" name="Text Placeholder 18">
            <a:extLst>
              <a:ext uri="{FF2B5EF4-FFF2-40B4-BE49-F238E27FC236}">
                <a16:creationId xmlns:a16="http://schemas.microsoft.com/office/drawing/2014/main" id="{B945E7ED-706C-89AC-4B7A-7AB512EB6993}"/>
              </a:ext>
            </a:extLst>
          </p:cNvPr>
          <p:cNvSpPr>
            <a:spLocks noGrp="1"/>
          </p:cNvSpPr>
          <p:nvPr>
            <p:ph type="body" sz="quarter" idx="15"/>
          </p:nvPr>
        </p:nvSpPr>
        <p:spPr>
          <a:xfrm>
            <a:off x="584200" y="2679475"/>
            <a:ext cx="3699821" cy="1219200"/>
          </a:xfrm>
        </p:spPr>
        <p:txBody>
          <a:bodyPr/>
          <a:lstStyle/>
          <a:p>
            <a:pPr marL="228600" indent="-228600">
              <a:spcBef>
                <a:spcPct val="0"/>
              </a:spcBef>
              <a:spcAft>
                <a:spcPts val="1200"/>
              </a:spcAft>
            </a:pPr>
            <a:r>
              <a:rPr lang="es-ES" sz="2000" b="0" i="0" strike="noStrike" cap="none" spc="0" baseline="0" dirty="0">
                <a:solidFill>
                  <a:srgbClr val="000000"/>
                </a:solidFill>
                <a:effectLst/>
                <a:latin typeface="Segoe UI"/>
                <a:ea typeface="Segoe UI"/>
                <a:cs typeface="Segoe UI"/>
              </a:rPr>
              <a:t>Almacenamiento de datos</a:t>
            </a:r>
          </a:p>
          <a:p>
            <a:pPr marL="228600" indent="-228600">
              <a:spcBef>
                <a:spcPct val="0"/>
              </a:spcBef>
              <a:spcAft>
                <a:spcPts val="1200"/>
              </a:spcAft>
            </a:pPr>
            <a:r>
              <a:rPr lang="es-ES" sz="2000" b="0" i="0" strike="noStrike" cap="none" spc="0" baseline="0" dirty="0">
                <a:solidFill>
                  <a:srgbClr val="000000"/>
                </a:solidFill>
                <a:effectLst/>
                <a:latin typeface="Segoe UI"/>
                <a:ea typeface="Segoe UI"/>
                <a:cs typeface="Segoe UI"/>
              </a:rPr>
              <a:t>Proceso</a:t>
            </a:r>
          </a:p>
          <a:p>
            <a:pPr marL="228600" indent="-228600">
              <a:spcBef>
                <a:spcPct val="0"/>
              </a:spcBef>
              <a:spcAft>
                <a:spcPts val="1200"/>
              </a:spcAft>
            </a:pPr>
            <a:r>
              <a:rPr lang="es-ES" sz="2000" b="0" i="0" strike="noStrike" cap="none" spc="0" baseline="0" dirty="0">
                <a:solidFill>
                  <a:srgbClr val="000000"/>
                </a:solidFill>
                <a:effectLst/>
                <a:latin typeface="Segoe UI"/>
                <a:ea typeface="Segoe UI"/>
                <a:cs typeface="Segoe UI"/>
              </a:rPr>
              <a:t>Servicios</a:t>
            </a:r>
          </a:p>
        </p:txBody>
      </p:sp>
      <p:sp>
        <p:nvSpPr>
          <p:cNvPr id="37" name="Rectangle 36">
            <a:extLst>
              <a:ext uri="{FF2B5EF4-FFF2-40B4-BE49-F238E27FC236}">
                <a16:creationId xmlns:a16="http://schemas.microsoft.com/office/drawing/2014/main" id="{16C38C07-3CF9-0CF4-4507-FF349B1CE8E4}"/>
              </a:ext>
              <a:ext uri="{C183D7F6-B498-43B3-948B-1728B52AA6E4}">
                <adec:decorative xmlns:adec="http://schemas.microsoft.com/office/drawing/2017/decorative" val="1"/>
              </a:ext>
            </a:extLst>
          </p:cNvPr>
          <p:cNvSpPr/>
          <p:nvPr/>
        </p:nvSpPr>
        <p:spPr bwMode="auto">
          <a:xfrm>
            <a:off x="4963886" y="1581150"/>
            <a:ext cx="6635976" cy="4430720"/>
          </a:xfrm>
          <a:prstGeom prst="rect">
            <a:avLst/>
          </a:prstGeom>
          <a:noFill/>
          <a:ln w="38100">
            <a:solidFill>
              <a:schemeClr val="accent2"/>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38" name="Group 37" descr="Image showing resource groups and resources within an Azure subscription.">
            <a:extLst>
              <a:ext uri="{FF2B5EF4-FFF2-40B4-BE49-F238E27FC236}">
                <a16:creationId xmlns:a16="http://schemas.microsoft.com/office/drawing/2014/main" id="{09D8AB3D-553B-BC49-6700-8C7A87A3D851}"/>
              </a:ext>
            </a:extLst>
          </p:cNvPr>
          <p:cNvGrpSpPr/>
          <p:nvPr/>
        </p:nvGrpSpPr>
        <p:grpSpPr>
          <a:xfrm>
            <a:off x="5265622" y="954088"/>
            <a:ext cx="5899381" cy="4748649"/>
            <a:chOff x="6825264" y="6858000"/>
            <a:chExt cx="7459515" cy="6004464"/>
          </a:xfrm>
        </p:grpSpPr>
        <p:grpSp>
          <p:nvGrpSpPr>
            <p:cNvPr id="16" name="Group 15">
              <a:extLst>
                <a:ext uri="{FF2B5EF4-FFF2-40B4-BE49-F238E27FC236}">
                  <a16:creationId xmlns:a16="http://schemas.microsoft.com/office/drawing/2014/main" id="{5DC68C82-A6AB-45EF-960E-C6750735B27C}"/>
                </a:ext>
              </a:extLst>
            </p:cNvPr>
            <p:cNvGrpSpPr/>
            <p:nvPr/>
          </p:nvGrpSpPr>
          <p:grpSpPr>
            <a:xfrm>
              <a:off x="10099220" y="6858000"/>
              <a:ext cx="4185559" cy="4185559"/>
              <a:chOff x="7537076" y="2040755"/>
              <a:chExt cx="4185559" cy="4185559"/>
            </a:xfrm>
          </p:grpSpPr>
          <p:pic>
            <p:nvPicPr>
              <p:cNvPr id="5" name="Graphic 4" descr="Cloud">
                <a:extLst>
                  <a:ext uri="{FF2B5EF4-FFF2-40B4-BE49-F238E27FC236}">
                    <a16:creationId xmlns:a16="http://schemas.microsoft.com/office/drawing/2014/main" id="{DBB4F460-CD4B-414A-B93F-7B13B114E0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7076" y="2040755"/>
                <a:ext cx="4185559" cy="4185559"/>
              </a:xfrm>
              <a:prstGeom prst="rect">
                <a:avLst/>
              </a:prstGeom>
            </p:spPr>
          </p:pic>
          <p:grpSp>
            <p:nvGrpSpPr>
              <p:cNvPr id="15" name="Group 14">
                <a:extLst>
                  <a:ext uri="{FF2B5EF4-FFF2-40B4-BE49-F238E27FC236}">
                    <a16:creationId xmlns:a16="http://schemas.microsoft.com/office/drawing/2014/main" id="{14548827-AD3D-4754-8D87-233C7AE2A0E3}"/>
                  </a:ext>
                </a:extLst>
              </p:cNvPr>
              <p:cNvGrpSpPr/>
              <p:nvPr/>
            </p:nvGrpSpPr>
            <p:grpSpPr>
              <a:xfrm>
                <a:off x="8336641" y="3735945"/>
                <a:ext cx="2573773" cy="1356934"/>
                <a:chOff x="8336641" y="3735945"/>
                <a:chExt cx="2573773" cy="1356934"/>
              </a:xfrm>
            </p:grpSpPr>
            <p:pic>
              <p:nvPicPr>
                <p:cNvPr id="10" name="Graphic 9" descr="Single gear">
                  <a:extLst>
                    <a:ext uri="{FF2B5EF4-FFF2-40B4-BE49-F238E27FC236}">
                      <a16:creationId xmlns:a16="http://schemas.microsoft.com/office/drawing/2014/main" id="{4B8C6878-8AAE-4B70-8F63-F2D13AF621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06126" y="4088591"/>
                  <a:ext cx="1004288" cy="1004288"/>
                </a:xfrm>
                <a:prstGeom prst="rect">
                  <a:avLst/>
                </a:prstGeom>
              </p:spPr>
            </p:pic>
            <p:pic>
              <p:nvPicPr>
                <p:cNvPr id="12" name="Graphic 11" descr="Server">
                  <a:extLst>
                    <a:ext uri="{FF2B5EF4-FFF2-40B4-BE49-F238E27FC236}">
                      <a16:creationId xmlns:a16="http://schemas.microsoft.com/office/drawing/2014/main" id="{B18A1BB6-7FCD-4E5C-9BAB-9976C48EE8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38362" y="3735945"/>
                  <a:ext cx="914400" cy="914400"/>
                </a:xfrm>
                <a:prstGeom prst="rect">
                  <a:avLst/>
                </a:prstGeom>
              </p:spPr>
            </p:pic>
            <p:pic>
              <p:nvPicPr>
                <p:cNvPr id="14" name="Graphic 13" descr="Database">
                  <a:extLst>
                    <a:ext uri="{FF2B5EF4-FFF2-40B4-BE49-F238E27FC236}">
                      <a16:creationId xmlns:a16="http://schemas.microsoft.com/office/drawing/2014/main" id="{F7C6779D-AFF7-446A-9B5F-674E60EA96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6641" y="4133535"/>
                  <a:ext cx="914400" cy="914400"/>
                </a:xfrm>
                <a:prstGeom prst="rect">
                  <a:avLst/>
                </a:prstGeom>
              </p:spPr>
            </p:pic>
          </p:grpSp>
        </p:grpSp>
        <p:sp>
          <p:nvSpPr>
            <p:cNvPr id="27" name="Isosceles Triangle 26">
              <a:extLst>
                <a:ext uri="{FF2B5EF4-FFF2-40B4-BE49-F238E27FC236}">
                  <a16:creationId xmlns:a16="http://schemas.microsoft.com/office/drawing/2014/main" id="{475E95A4-EF3E-4750-AC93-2F6F9A1E9AC1}"/>
                </a:ext>
              </a:extLst>
            </p:cNvPr>
            <p:cNvSpPr/>
            <p:nvPr/>
          </p:nvSpPr>
          <p:spPr bwMode="auto">
            <a:xfrm rot="1733357">
              <a:off x="7334912" y="9142618"/>
              <a:ext cx="4011219" cy="1943082"/>
            </a:xfrm>
            <a:prstGeom prst="triangle">
              <a:avLst>
                <a:gd name="adj" fmla="val 74622"/>
              </a:avLst>
            </a:prstGeom>
            <a:solidFill>
              <a:schemeClr val="bg1"/>
            </a:solidFill>
            <a:ln w="28575">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D93859AC-4AC0-48C8-9A80-05B62E5B7A45}"/>
                </a:ext>
              </a:extLst>
            </p:cNvPr>
            <p:cNvSpPr/>
            <p:nvPr/>
          </p:nvSpPr>
          <p:spPr bwMode="auto">
            <a:xfrm>
              <a:off x="6825264" y="9995849"/>
              <a:ext cx="3775406" cy="2866615"/>
            </a:xfrm>
            <a:prstGeom prst="roundRect">
              <a:avLst>
                <a:gd name="adj" fmla="val 13893"/>
              </a:avLst>
            </a:prstGeom>
            <a:solidFill>
              <a:schemeClr val="bg1"/>
            </a:solid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s-ES" sz="1800" b="0" i="0" strike="noStrike" cap="none" spc="0" baseline="0">
                  <a:solidFill>
                    <a:srgbClr val="000000"/>
                  </a:solidFill>
                  <a:effectLst/>
                  <a:latin typeface="Segoe UI"/>
                  <a:ea typeface="Segoe UI"/>
                  <a:cs typeface="Segoe UI"/>
                </a:rPr>
                <a:t>Subscription</a:t>
              </a:r>
            </a:p>
          </p:txBody>
        </p:sp>
        <p:sp>
          <p:nvSpPr>
            <p:cNvPr id="28" name="Rectangle: Rounded Corners 27">
              <a:extLst>
                <a:ext uri="{FF2B5EF4-FFF2-40B4-BE49-F238E27FC236}">
                  <a16:creationId xmlns:a16="http://schemas.microsoft.com/office/drawing/2014/main" id="{3044B5FF-7D2F-46BD-9F0F-7BA9EC50DF97}"/>
                </a:ext>
              </a:extLst>
            </p:cNvPr>
            <p:cNvSpPr/>
            <p:nvPr/>
          </p:nvSpPr>
          <p:spPr bwMode="auto">
            <a:xfrm>
              <a:off x="7291802" y="10739959"/>
              <a:ext cx="3026979" cy="1818575"/>
            </a:xfrm>
            <a:prstGeom prst="roundRect">
              <a:avLst/>
            </a:prstGeom>
            <a:solidFill>
              <a:schemeClr val="bg1"/>
            </a:solid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7CE5CC57-8D72-4C65-B67A-BD22697754FF}"/>
                </a:ext>
              </a:extLst>
            </p:cNvPr>
            <p:cNvSpPr/>
            <p:nvPr/>
          </p:nvSpPr>
          <p:spPr bwMode="auto">
            <a:xfrm>
              <a:off x="7058534" y="10884798"/>
              <a:ext cx="3153235" cy="1818575"/>
            </a:xfrm>
            <a:prstGeom prst="roundRect">
              <a:avLst/>
            </a:prstGeom>
            <a:solidFill>
              <a:schemeClr val="bg1"/>
            </a:solid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s-ES" sz="1800" b="0" i="0" strike="noStrike" cap="none" spc="0" baseline="0" dirty="0">
                  <a:solidFill>
                    <a:srgbClr val="000000"/>
                  </a:solidFill>
                  <a:effectLst/>
                  <a:latin typeface="Segoe UI"/>
                  <a:ea typeface="Segoe UI"/>
                  <a:cs typeface="Segoe UI"/>
                </a:rPr>
                <a:t>Grupo de recursos</a:t>
              </a:r>
            </a:p>
          </p:txBody>
        </p:sp>
        <p:sp>
          <p:nvSpPr>
            <p:cNvPr id="21" name="Rectangle: Rounded Corners 20">
              <a:extLst>
                <a:ext uri="{FF2B5EF4-FFF2-40B4-BE49-F238E27FC236}">
                  <a16:creationId xmlns:a16="http://schemas.microsoft.com/office/drawing/2014/main" id="{32D5FCBF-01B7-48D2-BC59-E357E5B360C7}"/>
                </a:ext>
              </a:extLst>
            </p:cNvPr>
            <p:cNvSpPr/>
            <p:nvPr/>
          </p:nvSpPr>
          <p:spPr bwMode="auto">
            <a:xfrm>
              <a:off x="8259868" y="11556377"/>
              <a:ext cx="537286" cy="400811"/>
            </a:xfrm>
            <a:prstGeom prst="roundRect">
              <a:avLst/>
            </a:prstGeom>
            <a:solidFill>
              <a:schemeClr val="bg1"/>
            </a:solid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706FC79D-49E1-4233-A9C6-6E39C671DDB8}"/>
                </a:ext>
              </a:extLst>
            </p:cNvPr>
            <p:cNvSpPr/>
            <p:nvPr/>
          </p:nvSpPr>
          <p:spPr bwMode="auto">
            <a:xfrm>
              <a:off x="8025079" y="11707976"/>
              <a:ext cx="537286" cy="400811"/>
            </a:xfrm>
            <a:prstGeom prst="roundRect">
              <a:avLst/>
            </a:prstGeom>
            <a:solidFill>
              <a:schemeClr val="bg1"/>
            </a:solid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20C4FEC5-3149-4F1E-A090-14351081F3C4}"/>
                </a:ext>
              </a:extLst>
            </p:cNvPr>
            <p:cNvSpPr/>
            <p:nvPr/>
          </p:nvSpPr>
          <p:spPr bwMode="auto">
            <a:xfrm>
              <a:off x="7790290" y="11867201"/>
              <a:ext cx="537286" cy="400811"/>
            </a:xfrm>
            <a:prstGeom prst="roundRect">
              <a:avLst/>
            </a:prstGeom>
            <a:solidFill>
              <a:schemeClr val="bg1"/>
            </a:solid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2C1705A4-7C56-4C9E-A473-62B69A0F9199}"/>
                </a:ext>
              </a:extLst>
            </p:cNvPr>
            <p:cNvSpPr txBox="1"/>
            <p:nvPr/>
          </p:nvSpPr>
          <p:spPr>
            <a:xfrm>
              <a:off x="7651220" y="12250758"/>
              <a:ext cx="1316859" cy="350335"/>
            </a:xfrm>
            <a:prstGeom prst="rect">
              <a:avLst/>
            </a:prstGeom>
            <a:noFill/>
          </p:spPr>
          <p:txBody>
            <a:bodyPr wrap="none" lIns="0" tIns="0" rIns="0" bIns="0" rtlCol="0">
              <a:spAutoFit/>
            </a:bodyPr>
            <a:lstStyle/>
            <a:p>
              <a:pPr algn="l"/>
              <a:r>
                <a:rPr lang="es-ES" sz="1800" b="0" i="0" strike="noStrike" cap="none" spc="0" baseline="0">
                  <a:solidFill>
                    <a:srgbClr val="000000"/>
                  </a:solidFill>
                  <a:effectLst/>
                  <a:latin typeface="Segoe UI"/>
                  <a:ea typeface="Segoe UI"/>
                  <a:cs typeface="Segoe UI"/>
                </a:rPr>
                <a:t>Recursos</a:t>
              </a:r>
            </a:p>
          </p:txBody>
        </p:sp>
        <p:pic>
          <p:nvPicPr>
            <p:cNvPr id="9" name="Graphic 8">
              <a:extLst>
                <a:ext uri="{FF2B5EF4-FFF2-40B4-BE49-F238E27FC236}">
                  <a16:creationId xmlns:a16="http://schemas.microsoft.com/office/drawing/2014/main" id="{590E2208-0B81-40F8-9251-99B26066EB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29666" y="10960828"/>
              <a:ext cx="421554" cy="421554"/>
            </a:xfrm>
            <a:prstGeom prst="rect">
              <a:avLst/>
            </a:prstGeom>
          </p:spPr>
        </p:pic>
        <p:pic>
          <p:nvPicPr>
            <p:cNvPr id="26" name="Graphic 25">
              <a:extLst>
                <a:ext uri="{FF2B5EF4-FFF2-40B4-BE49-F238E27FC236}">
                  <a16:creationId xmlns:a16="http://schemas.microsoft.com/office/drawing/2014/main" id="{4D487717-344F-48C5-988E-7FC1EEDCE8E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74187" y="10080255"/>
              <a:ext cx="516103" cy="516103"/>
            </a:xfrm>
            <a:prstGeom prst="rect">
              <a:avLst/>
            </a:prstGeom>
          </p:spPr>
        </p:pic>
      </p:grpSp>
    </p:spTree>
    <p:custDataLst>
      <p:tags r:id="rId1"/>
    </p:custDataLst>
    <p:extLst>
      <p:ext uri="{BB962C8B-B14F-4D97-AF65-F5344CB8AC3E}">
        <p14:creationId xmlns:p14="http://schemas.microsoft.com/office/powerpoint/2010/main" val="18086162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p:txBody>
          <a:bodyPr/>
          <a:lstStyle/>
          <a:p>
            <a:r>
              <a:rPr lang="es-ES" sz="3200" b="0" i="0" strike="noStrike" cap="none" spc="0" baseline="0" dirty="0">
                <a:solidFill>
                  <a:srgbClr val="000000"/>
                </a:solidFill>
                <a:effectLst/>
                <a:latin typeface="Segoe UI Semibold"/>
                <a:ea typeface="Segoe UI Semibold"/>
                <a:cs typeface="Segoe UI Semibold"/>
              </a:rPr>
              <a:t>Servicios de IA en Microsoft Azure</a:t>
            </a:r>
          </a:p>
        </p:txBody>
      </p:sp>
      <p:sp>
        <p:nvSpPr>
          <p:cNvPr id="11" name="Oval 10" descr="icon of a finger pushing a button">
            <a:extLst>
              <a:ext uri="{FF2B5EF4-FFF2-40B4-BE49-F238E27FC236}">
                <a16:creationId xmlns:a16="http://schemas.microsoft.com/office/drawing/2014/main" id="{B38B4DB1-0542-94C1-823A-4D78141BF096}"/>
              </a:ext>
            </a:extLst>
          </p:cNvPr>
          <p:cNvSpPr/>
          <p:nvPr/>
        </p:nvSpPr>
        <p:spPr bwMode="auto">
          <a:xfrm>
            <a:off x="583096" y="1520654"/>
            <a:ext cx="640080" cy="640080"/>
          </a:xfrm>
          <a:prstGeom prst="ellipse">
            <a:avLst/>
          </a:prstGeom>
          <a:solidFill>
            <a:srgbClr val="FFFFFF"/>
          </a:solidFill>
          <a:ln w="12700" cap="flat">
            <a:solidFill>
              <a:schemeClr val="bg1">
                <a:lumMod val="85000"/>
              </a:schemeClr>
            </a:solidFill>
            <a:miter lim="400000"/>
          </a:ln>
          <a:effectLst>
            <a:outerShdw blurRad="38100" sx="102000" sy="102000" algn="ctr" rotWithShape="0">
              <a:prstClr val="black">
                <a:alpha val="7000"/>
              </a:prstClr>
            </a:outerShdw>
          </a:effectLst>
        </p:spPr>
        <p:txBody>
          <a:bodyPr rot="0" spcFirstLastPara="1" vertOverflow="overflow" horzOverflow="overflow" vert="horz" wrap="square" lIns="50800" tIns="50800" rIns="50800" bIns="50800" numCol="1" spcCol="38100" rtlCol="0" anchor="ctr">
            <a:noAutofit/>
          </a:bodyPr>
          <a:lstStyle/>
          <a:p>
            <a:pPr marL="4571" defTabSz="412667"/>
            <a:endParaRPr lang="en-US" sz="1600" kern="0">
              <a:solidFill>
                <a:srgbClr val="2F2F2F"/>
              </a:solidFill>
              <a:cs typeface="Segoe UI" pitchFamily="34" charset="0"/>
            </a:endParaRPr>
          </a:p>
        </p:txBody>
      </p:sp>
      <p:pic>
        <p:nvPicPr>
          <p:cNvPr id="29" name="Graphic 28">
            <a:extLst>
              <a:ext uri="{FF2B5EF4-FFF2-40B4-BE49-F238E27FC236}">
                <a16:creationId xmlns:a16="http://schemas.microsoft.com/office/drawing/2014/main" id="{E7B22068-24C5-B4C3-225B-62ED5D99694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5659" y="1638826"/>
            <a:ext cx="374954" cy="403736"/>
          </a:xfrm>
          <a:prstGeom prst="rect">
            <a:avLst/>
          </a:prstGeom>
        </p:spPr>
      </p:pic>
      <p:sp>
        <p:nvSpPr>
          <p:cNvPr id="4" name="Text Placeholder 3">
            <a:extLst>
              <a:ext uri="{FF2B5EF4-FFF2-40B4-BE49-F238E27FC236}">
                <a16:creationId xmlns:a16="http://schemas.microsoft.com/office/drawing/2014/main" id="{83B005AC-86AD-7FFC-0B98-FF8FA5688148}"/>
              </a:ext>
            </a:extLst>
          </p:cNvPr>
          <p:cNvSpPr>
            <a:spLocks noGrp="1"/>
          </p:cNvSpPr>
          <p:nvPr>
            <p:ph type="body" sz="quarter" idx="11"/>
          </p:nvPr>
        </p:nvSpPr>
        <p:spPr>
          <a:xfrm>
            <a:off x="1389460" y="1456896"/>
            <a:ext cx="2701210" cy="777240"/>
          </a:xfrm>
        </p:spPr>
        <p:txBody>
          <a:bodyPr/>
          <a:lstStyle/>
          <a:p>
            <a:r>
              <a:rPr lang="es-ES" sz="1800" b="0" i="0" strike="noStrike" cap="none" spc="0" baseline="0" dirty="0">
                <a:solidFill>
                  <a:srgbClr val="000000"/>
                </a:solidFill>
                <a:effectLst/>
                <a:latin typeface="Segoe UI Semibold"/>
                <a:ea typeface="Segoe UI Semibold"/>
                <a:cs typeface="Segoe UI Semibold"/>
              </a:rPr>
              <a:t>Azure Machine </a:t>
            </a:r>
            <a:r>
              <a:rPr lang="es-ES" sz="1800" b="0" i="0" strike="noStrike" cap="none" spc="0" baseline="0" dirty="0" err="1">
                <a:solidFill>
                  <a:srgbClr val="000000"/>
                </a:solidFill>
                <a:effectLst/>
                <a:latin typeface="Segoe UI Semibold"/>
                <a:ea typeface="Segoe UI Semibold"/>
                <a:cs typeface="Segoe UI Semibold"/>
              </a:rPr>
              <a:t>Learning</a:t>
            </a:r>
            <a:endParaRPr lang="es-ES" sz="1800" b="0" i="0" strike="noStrike" cap="none" spc="0" baseline="0" dirty="0">
              <a:solidFill>
                <a:srgbClr val="000000"/>
              </a:solidFill>
              <a:effectLst/>
              <a:latin typeface="Segoe UI Semibold"/>
              <a:ea typeface="Segoe UI Semibold"/>
              <a:cs typeface="Segoe UI Semibold"/>
            </a:endParaRPr>
          </a:p>
        </p:txBody>
      </p:sp>
      <p:sp>
        <p:nvSpPr>
          <p:cNvPr id="25" name="TextBox 24">
            <a:extLst>
              <a:ext uri="{FF2B5EF4-FFF2-40B4-BE49-F238E27FC236}">
                <a16:creationId xmlns:a16="http://schemas.microsoft.com/office/drawing/2014/main" id="{152709D0-1FAF-6200-0CB7-35D436BA837A}"/>
              </a:ext>
            </a:extLst>
          </p:cNvPr>
          <p:cNvSpPr txBox="1"/>
          <p:nvPr/>
        </p:nvSpPr>
        <p:spPr>
          <a:xfrm>
            <a:off x="4316016" y="1522351"/>
            <a:ext cx="6999684" cy="640080"/>
          </a:xfrm>
          <a:prstGeom prst="rect">
            <a:avLst/>
          </a:prstGeom>
          <a:noFill/>
        </p:spPr>
        <p:txBody>
          <a:bodyPr wrap="square">
            <a:spAutoFit/>
          </a:bodyPr>
          <a:lstStyle/>
          <a:p>
            <a:pPr marL="0" marR="0" lvl="0" indent="0" algn="l" defTabSz="932742" rtl="0" eaLnBrk="1" fontAlgn="auto" latinLnBrk="0" hangingPunct="1">
              <a:lnSpc>
                <a:spcPct val="100000"/>
              </a:lnSpc>
              <a:spcBef>
                <a:spcPct val="0"/>
              </a:spcBef>
              <a:spcAft>
                <a:spcPct val="0"/>
              </a:spcAft>
              <a:buClrTx/>
              <a:buSzTx/>
              <a:buFontTx/>
              <a:buNone/>
              <a:defRPr/>
            </a:pPr>
            <a:r>
              <a:rPr lang="es-ES" sz="1800" b="0" i="0" strike="noStrike" cap="none" spc="0" baseline="0" dirty="0">
                <a:solidFill>
                  <a:srgbClr val="000000"/>
                </a:solidFill>
                <a:effectLst/>
                <a:latin typeface="Segoe UI"/>
                <a:ea typeface="Segoe UI"/>
                <a:cs typeface="Segoe UI"/>
              </a:rPr>
              <a:t>Una plataforma para entrenar, implementar y administrar modelos de Machine </a:t>
            </a:r>
            <a:r>
              <a:rPr lang="es-ES" sz="1800" b="0" i="0" strike="noStrike" cap="none" spc="0" baseline="0" dirty="0" err="1">
                <a:solidFill>
                  <a:srgbClr val="000000"/>
                </a:solidFill>
                <a:effectLst/>
                <a:latin typeface="Segoe UI"/>
                <a:ea typeface="Segoe UI"/>
                <a:cs typeface="Segoe UI"/>
              </a:rPr>
              <a:t>Learning</a:t>
            </a:r>
            <a:endParaRPr lang="es-ES" sz="1800" b="0" i="0" strike="noStrike" cap="none" spc="0" baseline="0" dirty="0">
              <a:solidFill>
                <a:srgbClr val="000000"/>
              </a:solidFill>
              <a:effectLst/>
              <a:latin typeface="Segoe UI"/>
              <a:ea typeface="Segoe UI"/>
              <a:cs typeface="Segoe UI"/>
            </a:endParaRPr>
          </a:p>
        </p:txBody>
      </p:sp>
      <p:sp>
        <p:nvSpPr>
          <p:cNvPr id="10" name="Oval 9" descr="icon of a finger pushing a button">
            <a:extLst>
              <a:ext uri="{FF2B5EF4-FFF2-40B4-BE49-F238E27FC236}">
                <a16:creationId xmlns:a16="http://schemas.microsoft.com/office/drawing/2014/main" id="{4E1F7A38-5ECE-9926-F6CC-A07E5B12885C}"/>
              </a:ext>
            </a:extLst>
          </p:cNvPr>
          <p:cNvSpPr/>
          <p:nvPr/>
        </p:nvSpPr>
        <p:spPr bwMode="auto">
          <a:xfrm>
            <a:off x="583096" y="2569210"/>
            <a:ext cx="640080" cy="640080"/>
          </a:xfrm>
          <a:prstGeom prst="ellipse">
            <a:avLst/>
          </a:prstGeom>
          <a:solidFill>
            <a:srgbClr val="FFFFFF"/>
          </a:solidFill>
          <a:ln w="12700" cap="flat">
            <a:solidFill>
              <a:schemeClr val="bg1">
                <a:lumMod val="85000"/>
              </a:schemeClr>
            </a:solidFill>
            <a:miter lim="400000"/>
          </a:ln>
          <a:effectLst>
            <a:outerShdw blurRad="38100" sx="102000" sy="102000" algn="ctr" rotWithShape="0">
              <a:prstClr val="black">
                <a:alpha val="7000"/>
              </a:prstClr>
            </a:outerShdw>
          </a:effectLst>
        </p:spPr>
        <p:txBody>
          <a:bodyPr rot="0" spcFirstLastPara="1" vertOverflow="overflow" horzOverflow="overflow" vert="horz" wrap="square" lIns="50800" tIns="50800" rIns="50800" bIns="50800" numCol="1" spcCol="38100" rtlCol="0" anchor="ctr">
            <a:noAutofit/>
          </a:bodyPr>
          <a:lstStyle/>
          <a:p>
            <a:pPr marL="4571" defTabSz="412667"/>
            <a:endParaRPr lang="en-US" sz="1600" kern="0">
              <a:solidFill>
                <a:srgbClr val="2F2F2F"/>
              </a:solidFill>
              <a:cs typeface="Segoe UI" pitchFamily="34" charset="0"/>
            </a:endParaRPr>
          </a:p>
        </p:txBody>
      </p:sp>
      <p:pic>
        <p:nvPicPr>
          <p:cNvPr id="30" name="Graphic 29">
            <a:extLst>
              <a:ext uri="{FF2B5EF4-FFF2-40B4-BE49-F238E27FC236}">
                <a16:creationId xmlns:a16="http://schemas.microsoft.com/office/drawing/2014/main" id="{B7AAD99C-18FA-0689-DE9D-AE195676C27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2322" y="2758822"/>
            <a:ext cx="441628" cy="260856"/>
          </a:xfrm>
          <a:prstGeom prst="rect">
            <a:avLst/>
          </a:prstGeom>
        </p:spPr>
      </p:pic>
      <p:sp>
        <p:nvSpPr>
          <p:cNvPr id="3" name="Text Placeholder 2">
            <a:extLst>
              <a:ext uri="{FF2B5EF4-FFF2-40B4-BE49-F238E27FC236}">
                <a16:creationId xmlns:a16="http://schemas.microsoft.com/office/drawing/2014/main" id="{54D317FE-28F7-0B33-62B5-EC596511AE92}"/>
              </a:ext>
            </a:extLst>
          </p:cNvPr>
          <p:cNvSpPr>
            <a:spLocks noGrp="1"/>
          </p:cNvSpPr>
          <p:nvPr>
            <p:ph type="body" sz="quarter" idx="15"/>
          </p:nvPr>
        </p:nvSpPr>
        <p:spPr>
          <a:xfrm>
            <a:off x="1389460" y="2499114"/>
            <a:ext cx="2701210" cy="781184"/>
          </a:xfrm>
        </p:spPr>
        <p:txBody>
          <a:bodyPr/>
          <a:lstStyle/>
          <a:p>
            <a:r>
              <a:rPr lang="es-ES" sz="1800" b="0" i="0" strike="noStrike" cap="none" spc="0" baseline="0" dirty="0">
                <a:solidFill>
                  <a:srgbClr val="000000"/>
                </a:solidFill>
                <a:effectLst/>
                <a:latin typeface="Segoe UI Semibold"/>
                <a:ea typeface="Segoe UI Semibold"/>
                <a:cs typeface="Segoe UI Semibold"/>
              </a:rPr>
              <a:t>Servicios de Azure AI</a:t>
            </a:r>
          </a:p>
        </p:txBody>
      </p:sp>
      <p:sp>
        <p:nvSpPr>
          <p:cNvPr id="26" name="TextBox 25">
            <a:extLst>
              <a:ext uri="{FF2B5EF4-FFF2-40B4-BE49-F238E27FC236}">
                <a16:creationId xmlns:a16="http://schemas.microsoft.com/office/drawing/2014/main" id="{5E4683F9-6674-A2AB-85E6-28A38095719C}"/>
              </a:ext>
            </a:extLst>
          </p:cNvPr>
          <p:cNvSpPr txBox="1"/>
          <p:nvPr/>
        </p:nvSpPr>
        <p:spPr>
          <a:xfrm>
            <a:off x="4316016" y="2566541"/>
            <a:ext cx="7292888" cy="640080"/>
          </a:xfrm>
          <a:prstGeom prst="rect">
            <a:avLst/>
          </a:prstGeom>
          <a:noFill/>
        </p:spPr>
        <p:txBody>
          <a:bodyPr wrap="square">
            <a:spAutoFit/>
          </a:bodyPr>
          <a:lstStyle/>
          <a:p>
            <a:pPr marL="0" marR="0" lvl="0" indent="0" algn="l" defTabSz="932742" rtl="0" eaLnBrk="1" fontAlgn="auto" latinLnBrk="0" hangingPunct="1">
              <a:lnSpc>
                <a:spcPct val="100000"/>
              </a:lnSpc>
              <a:spcBef>
                <a:spcPct val="0"/>
              </a:spcBef>
              <a:spcAft>
                <a:spcPct val="0"/>
              </a:spcAft>
              <a:buClrTx/>
              <a:buSzTx/>
              <a:buFontTx/>
              <a:buNone/>
              <a:defRPr/>
            </a:pPr>
            <a:r>
              <a:rPr lang="es-ES" sz="1800" b="0" i="0" strike="noStrike" cap="none" spc="0" baseline="0" dirty="0">
                <a:solidFill>
                  <a:srgbClr val="000000"/>
                </a:solidFill>
                <a:effectLst/>
                <a:latin typeface="Segoe UI"/>
                <a:ea typeface="Segoe UI"/>
                <a:cs typeface="Segoe UI"/>
              </a:rPr>
              <a:t>Un conjunto de servicios que abarcan visión, voz, lenguaje, decisión </a:t>
            </a:r>
            <a:br>
              <a:rPr lang="es-ES" sz="1800" b="0" i="0" strike="noStrike" cap="none" spc="0" baseline="0" dirty="0">
                <a:solidFill>
                  <a:srgbClr val="000000"/>
                </a:solidFill>
                <a:effectLst/>
                <a:latin typeface="Segoe UI"/>
                <a:ea typeface="Segoe UI"/>
                <a:cs typeface="Segoe UI"/>
              </a:rPr>
            </a:br>
            <a:r>
              <a:rPr lang="es-ES" sz="1800" b="0" i="0" strike="noStrike" cap="none" spc="0" baseline="0" dirty="0">
                <a:solidFill>
                  <a:srgbClr val="000000"/>
                </a:solidFill>
                <a:effectLst/>
                <a:latin typeface="Segoe UI"/>
                <a:ea typeface="Segoe UI"/>
                <a:cs typeface="Segoe UI"/>
              </a:rPr>
              <a:t>y IA generativa</a:t>
            </a:r>
          </a:p>
        </p:txBody>
      </p:sp>
      <p:sp>
        <p:nvSpPr>
          <p:cNvPr id="8" name="Oval 7" descr="icon of a finger pushing a button">
            <a:extLst>
              <a:ext uri="{FF2B5EF4-FFF2-40B4-BE49-F238E27FC236}">
                <a16:creationId xmlns:a16="http://schemas.microsoft.com/office/drawing/2014/main" id="{F82C851B-8B42-B693-6884-74F91C667223}"/>
              </a:ext>
            </a:extLst>
          </p:cNvPr>
          <p:cNvSpPr/>
          <p:nvPr/>
        </p:nvSpPr>
        <p:spPr bwMode="auto">
          <a:xfrm>
            <a:off x="583096" y="3615277"/>
            <a:ext cx="640080" cy="640080"/>
          </a:xfrm>
          <a:prstGeom prst="ellipse">
            <a:avLst/>
          </a:prstGeom>
          <a:solidFill>
            <a:srgbClr val="FFFFFF"/>
          </a:solidFill>
          <a:ln w="12700" cap="flat">
            <a:solidFill>
              <a:schemeClr val="bg1">
                <a:lumMod val="85000"/>
              </a:schemeClr>
            </a:solidFill>
            <a:miter lim="400000"/>
          </a:ln>
          <a:effectLst>
            <a:outerShdw blurRad="38100" sx="102000" sy="102000" algn="ctr" rotWithShape="0">
              <a:prstClr val="black">
                <a:alpha val="7000"/>
              </a:prstClr>
            </a:outerShdw>
          </a:effectLst>
        </p:spPr>
        <p:txBody>
          <a:bodyPr rot="0" spcFirstLastPara="1" vertOverflow="overflow" horzOverflow="overflow" vert="horz" wrap="square" lIns="50800" tIns="50800" rIns="50800" bIns="50800" numCol="1" spcCol="38100" rtlCol="0" anchor="ctr">
            <a:noAutofit/>
          </a:bodyPr>
          <a:lstStyle/>
          <a:p>
            <a:pPr marL="4571" defTabSz="412667"/>
            <a:endParaRPr lang="en-US" sz="1600" kern="0">
              <a:solidFill>
                <a:srgbClr val="2F2F2F"/>
              </a:solidFill>
              <a:cs typeface="Segoe UI" pitchFamily="34" charset="0"/>
            </a:endParaRPr>
          </a:p>
        </p:txBody>
      </p:sp>
      <p:pic>
        <p:nvPicPr>
          <p:cNvPr id="32" name="Picture 2" descr="See the source image">
            <a:extLst>
              <a:ext uri="{FF2B5EF4-FFF2-40B4-BE49-F238E27FC236}">
                <a16:creationId xmlns:a16="http://schemas.microsoft.com/office/drawing/2014/main" id="{DDDC68FE-E39A-6DA5-79AB-F57DB1814FC0}"/>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70535" y="3763551"/>
            <a:ext cx="465202" cy="34353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5DAC61BF-BDA3-7C69-402B-FA98459F2BEF}"/>
              </a:ext>
            </a:extLst>
          </p:cNvPr>
          <p:cNvSpPr>
            <a:spLocks noGrp="1"/>
          </p:cNvSpPr>
          <p:nvPr>
            <p:ph type="body" sz="quarter" idx="19"/>
          </p:nvPr>
        </p:nvSpPr>
        <p:spPr>
          <a:xfrm>
            <a:off x="1389460" y="3545276"/>
            <a:ext cx="2701210" cy="781184"/>
          </a:xfrm>
        </p:spPr>
        <p:txBody>
          <a:bodyPr/>
          <a:lstStyle/>
          <a:p>
            <a:r>
              <a:rPr lang="es-ES" sz="1800" b="0" i="0" strike="noStrike" cap="none" spc="0" baseline="0">
                <a:solidFill>
                  <a:srgbClr val="000000"/>
                </a:solidFill>
                <a:effectLst/>
                <a:latin typeface="Segoe UI Semibold"/>
                <a:ea typeface="Segoe UI Semibold"/>
                <a:cs typeface="Segoe UI Semibold"/>
              </a:rPr>
              <a:t>Azure Cognitive Search</a:t>
            </a:r>
          </a:p>
        </p:txBody>
      </p:sp>
      <p:sp>
        <p:nvSpPr>
          <p:cNvPr id="28" name="TextBox 27">
            <a:extLst>
              <a:ext uri="{FF2B5EF4-FFF2-40B4-BE49-F238E27FC236}">
                <a16:creationId xmlns:a16="http://schemas.microsoft.com/office/drawing/2014/main" id="{72A12B70-9672-39F8-1F20-FB81514AE811}"/>
              </a:ext>
            </a:extLst>
          </p:cNvPr>
          <p:cNvSpPr txBox="1"/>
          <p:nvPr/>
        </p:nvSpPr>
        <p:spPr>
          <a:xfrm>
            <a:off x="4316016" y="3612704"/>
            <a:ext cx="7292888" cy="640080"/>
          </a:xfrm>
          <a:prstGeom prst="rect">
            <a:avLst/>
          </a:prstGeom>
          <a:noFill/>
        </p:spPr>
        <p:txBody>
          <a:bodyPr wrap="square">
            <a:spAutoFit/>
          </a:bodyPr>
          <a:lstStyle/>
          <a:p>
            <a:pPr marL="0" marR="0" lvl="0" indent="0" algn="l" defTabSz="932742" rtl="0" eaLnBrk="1" fontAlgn="auto" latinLnBrk="0" hangingPunct="1">
              <a:lnSpc>
                <a:spcPct val="100000"/>
              </a:lnSpc>
              <a:spcBef>
                <a:spcPct val="0"/>
              </a:spcBef>
              <a:spcAft>
                <a:spcPct val="0"/>
              </a:spcAft>
              <a:buClrTx/>
              <a:buSzTx/>
              <a:buFontTx/>
              <a:buNone/>
              <a:defRPr/>
            </a:pPr>
            <a:r>
              <a:rPr lang="es-ES" sz="1800" b="0" i="0" strike="noStrike" cap="none" spc="0" baseline="0" dirty="0">
                <a:solidFill>
                  <a:srgbClr val="000000"/>
                </a:solidFill>
                <a:effectLst/>
                <a:latin typeface="Segoe UI"/>
                <a:ea typeface="Segoe UI"/>
                <a:cs typeface="Segoe UI"/>
              </a:rPr>
              <a:t>Extracción, enriquecimiento e indexación de datos para la búsqueda inteligente y la minería de conocimiento</a:t>
            </a:r>
          </a:p>
        </p:txBody>
      </p:sp>
    </p:spTree>
    <p:custDataLst>
      <p:tags r:id="rId1"/>
    </p:custDataLst>
    <p:extLst>
      <p:ext uri="{BB962C8B-B14F-4D97-AF65-F5344CB8AC3E}">
        <p14:creationId xmlns:p14="http://schemas.microsoft.com/office/powerpoint/2010/main" val="12782203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B2F5-8962-4ED1-BC1E-78AC493EFAAA}"/>
              </a:ext>
            </a:extLst>
          </p:cNvPr>
          <p:cNvSpPr>
            <a:spLocks noGrp="1"/>
          </p:cNvSpPr>
          <p:nvPr>
            <p:ph type="title"/>
          </p:nvPr>
        </p:nvSpPr>
        <p:spPr/>
        <p:txBody>
          <a:bodyPr/>
          <a:lstStyle/>
          <a:p>
            <a:r>
              <a:rPr lang="es-ES" sz="3200" b="0" i="0" strike="noStrike" cap="none" spc="0" baseline="0" dirty="0">
                <a:solidFill>
                  <a:srgbClr val="000000"/>
                </a:solidFill>
                <a:effectLst/>
                <a:latin typeface="Segoe UI Semibold"/>
                <a:ea typeface="Segoe UI Semibold"/>
                <a:cs typeface="Segoe UI Semibold"/>
              </a:rPr>
              <a:t>Servicios de Azure AI</a:t>
            </a:r>
          </a:p>
        </p:txBody>
      </p:sp>
      <p:sp>
        <p:nvSpPr>
          <p:cNvPr id="6" name="Text Placeholder 5">
            <a:extLst>
              <a:ext uri="{FF2B5EF4-FFF2-40B4-BE49-F238E27FC236}">
                <a16:creationId xmlns:a16="http://schemas.microsoft.com/office/drawing/2014/main" id="{87285530-D65E-AD28-3BF4-CADF95278CD6}"/>
              </a:ext>
            </a:extLst>
          </p:cNvPr>
          <p:cNvSpPr>
            <a:spLocks noGrp="1"/>
          </p:cNvSpPr>
          <p:nvPr>
            <p:ph type="body" sz="quarter" idx="16"/>
          </p:nvPr>
        </p:nvSpPr>
        <p:spPr>
          <a:xfrm>
            <a:off x="584200" y="1594155"/>
            <a:ext cx="4870450" cy="609600"/>
          </a:xfrm>
        </p:spPr>
        <p:txBody>
          <a:bodyPr wrap="square">
            <a:spAutoFit/>
          </a:bodyPr>
          <a:lstStyle/>
          <a:p>
            <a:r>
              <a:rPr lang="es-ES" sz="2000" b="0" i="0" strike="noStrike" cap="none" spc="0" baseline="0" dirty="0">
                <a:solidFill>
                  <a:srgbClr val="000000"/>
                </a:solidFill>
                <a:effectLst/>
                <a:latin typeface="Segoe UI Semibold"/>
                <a:ea typeface="Segoe UI Semibold"/>
                <a:cs typeface="Segoe UI Semibold"/>
              </a:rPr>
              <a:t>Recursos de la aplicación de IA en una suscripción de Azure:</a:t>
            </a:r>
          </a:p>
        </p:txBody>
      </p:sp>
      <p:sp>
        <p:nvSpPr>
          <p:cNvPr id="3" name="Text Placeholder 2">
            <a:extLst>
              <a:ext uri="{FF2B5EF4-FFF2-40B4-BE49-F238E27FC236}">
                <a16:creationId xmlns:a16="http://schemas.microsoft.com/office/drawing/2014/main" id="{1F78FBD8-9045-4AEE-AC6E-5CDD0A15C2CA}"/>
              </a:ext>
            </a:extLst>
          </p:cNvPr>
          <p:cNvSpPr>
            <a:spLocks noGrp="1"/>
          </p:cNvSpPr>
          <p:nvPr>
            <p:ph type="body" sz="quarter" idx="15"/>
          </p:nvPr>
        </p:nvSpPr>
        <p:spPr>
          <a:xfrm>
            <a:off x="586389" y="2390023"/>
            <a:ext cx="4722211" cy="1152144"/>
          </a:xfrm>
        </p:spPr>
        <p:txBody>
          <a:bodyPr wrap="square">
            <a:spAutoFit/>
          </a:bodyPr>
          <a:lstStyle/>
          <a:p>
            <a:pPr marL="228600" lvl="1" indent="-228600"/>
            <a:r>
              <a:rPr lang="es-ES" sz="1800" b="0" i="0" strike="noStrike" cap="none" spc="0" baseline="0" dirty="0">
                <a:solidFill>
                  <a:srgbClr val="000000"/>
                </a:solidFill>
                <a:effectLst/>
                <a:latin typeface="Segoe UI"/>
                <a:ea typeface="Segoe UI"/>
                <a:cs typeface="Segoe UI"/>
              </a:rPr>
              <a:t>Recursos independientes para servicios específicos.</a:t>
            </a:r>
          </a:p>
          <a:p>
            <a:pPr marL="228600" lvl="1" indent="-228600"/>
            <a:r>
              <a:rPr lang="es-ES" sz="1800" b="0" i="0" strike="noStrike" cap="none" spc="0" baseline="0" dirty="0">
                <a:solidFill>
                  <a:srgbClr val="000000"/>
                </a:solidFill>
                <a:effectLst/>
                <a:latin typeface="Segoe UI"/>
                <a:ea typeface="Segoe UI"/>
                <a:cs typeface="Segoe UI"/>
              </a:rPr>
              <a:t>Recurso general de </a:t>
            </a:r>
            <a:r>
              <a:rPr lang="es-ES" sz="1800" b="0" i="1" strike="noStrike" cap="none" spc="0" baseline="0" dirty="0">
                <a:solidFill>
                  <a:srgbClr val="000000"/>
                </a:solidFill>
                <a:effectLst/>
                <a:latin typeface="Segoe UI"/>
                <a:ea typeface="Segoe UI"/>
                <a:cs typeface="Segoe UI"/>
              </a:rPr>
              <a:t>servicios de Azure AI</a:t>
            </a:r>
            <a:r>
              <a:rPr lang="es-ES" sz="1800" b="0" i="0" strike="noStrike" cap="none" spc="0" baseline="0" dirty="0">
                <a:solidFill>
                  <a:srgbClr val="000000"/>
                </a:solidFill>
                <a:effectLst/>
                <a:latin typeface="Segoe UI"/>
                <a:ea typeface="Segoe UI"/>
                <a:cs typeface="Segoe UI"/>
              </a:rPr>
              <a:t> para múltiples servicios</a:t>
            </a:r>
          </a:p>
        </p:txBody>
      </p:sp>
      <p:sp>
        <p:nvSpPr>
          <p:cNvPr id="35" name="Text Placeholder 5">
            <a:extLst>
              <a:ext uri="{FF2B5EF4-FFF2-40B4-BE49-F238E27FC236}">
                <a16:creationId xmlns:a16="http://schemas.microsoft.com/office/drawing/2014/main" id="{131689C7-4FF4-3E21-1E9C-55606793B022}"/>
              </a:ext>
            </a:extLst>
          </p:cNvPr>
          <p:cNvSpPr txBox="1"/>
          <p:nvPr/>
        </p:nvSpPr>
        <p:spPr>
          <a:xfrm>
            <a:off x="584200" y="3697967"/>
            <a:ext cx="4823263" cy="60960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Arial" panose="020B0604020202020204" pitchFamily="34" charset="0"/>
              <a:buNone/>
              <a:defRPr sz="1600" kern="1200" spc="0" baseline="0">
                <a:solidFill>
                  <a:schemeClr val="tx1"/>
                </a:solidFill>
                <a:latin typeface="+mj-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sz="2000" b="0" i="0" strike="noStrike" cap="none" spc="0" baseline="0" dirty="0">
                <a:solidFill>
                  <a:srgbClr val="000000"/>
                </a:solidFill>
                <a:effectLst/>
                <a:latin typeface="Segoe UI Semibold"/>
                <a:ea typeface="Segoe UI Semibold"/>
                <a:cs typeface="Segoe UI Semibold"/>
              </a:rPr>
              <a:t>Consumido por aplicaciones a través de:</a:t>
            </a:r>
          </a:p>
        </p:txBody>
      </p:sp>
      <p:sp>
        <p:nvSpPr>
          <p:cNvPr id="36" name="Text Placeholder 2">
            <a:extLst>
              <a:ext uri="{FF2B5EF4-FFF2-40B4-BE49-F238E27FC236}">
                <a16:creationId xmlns:a16="http://schemas.microsoft.com/office/drawing/2014/main" id="{7F00D071-B82D-27E2-95E5-746E0AE20E4D}"/>
              </a:ext>
            </a:extLst>
          </p:cNvPr>
          <p:cNvSpPr txBox="1"/>
          <p:nvPr/>
        </p:nvSpPr>
        <p:spPr>
          <a:xfrm>
            <a:off x="585788" y="4190093"/>
            <a:ext cx="5342579" cy="886397"/>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28016"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600" lvl="1" indent="-228600"/>
            <a:r>
              <a:rPr lang="es-ES" sz="1800" b="0" i="0" strike="noStrike" cap="none" spc="0" baseline="0" dirty="0">
                <a:solidFill>
                  <a:srgbClr val="000000"/>
                </a:solidFill>
                <a:effectLst/>
                <a:latin typeface="Segoe UI"/>
                <a:ea typeface="Segoe UI"/>
                <a:cs typeface="Segoe UI"/>
              </a:rPr>
              <a:t>Un punto de conexión REST (https: // dirección)</a:t>
            </a:r>
          </a:p>
          <a:p>
            <a:pPr marL="228600" lvl="1" indent="-228600"/>
            <a:r>
              <a:rPr lang="es-ES" sz="1800" b="0" i="0" strike="noStrike" cap="none" spc="0" baseline="0" dirty="0">
                <a:solidFill>
                  <a:srgbClr val="000000"/>
                </a:solidFill>
                <a:effectLst/>
                <a:latin typeface="Segoe UI"/>
                <a:ea typeface="Segoe UI"/>
                <a:cs typeface="Segoe UI"/>
              </a:rPr>
              <a:t>Una clave de autenticación o un token de autorización</a:t>
            </a:r>
          </a:p>
        </p:txBody>
      </p:sp>
      <p:sp>
        <p:nvSpPr>
          <p:cNvPr id="37" name="Rectangle 36">
            <a:extLst>
              <a:ext uri="{FF2B5EF4-FFF2-40B4-BE49-F238E27FC236}">
                <a16:creationId xmlns:a16="http://schemas.microsoft.com/office/drawing/2014/main" id="{444579AF-3320-EAF4-F457-916C20C12CFC}"/>
              </a:ext>
              <a:ext uri="{C183D7F6-B498-43B3-948B-1728B52AA6E4}">
                <adec:decorative xmlns:adec="http://schemas.microsoft.com/office/drawing/2017/decorative" val="1"/>
              </a:ext>
            </a:extLst>
          </p:cNvPr>
          <p:cNvSpPr/>
          <p:nvPr/>
        </p:nvSpPr>
        <p:spPr bwMode="auto">
          <a:xfrm>
            <a:off x="5931482" y="1581150"/>
            <a:ext cx="5668379" cy="4430720"/>
          </a:xfrm>
          <a:prstGeom prst="rect">
            <a:avLst/>
          </a:prstGeom>
          <a:noFill/>
          <a:ln w="38100">
            <a:solidFill>
              <a:schemeClr val="accent2"/>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7" name="Group 16" descr="Image showing an endpoint and keys for an AI services resource.">
            <a:extLst>
              <a:ext uri="{FF2B5EF4-FFF2-40B4-BE49-F238E27FC236}">
                <a16:creationId xmlns:a16="http://schemas.microsoft.com/office/drawing/2014/main" id="{CE9BD1EA-F502-95B9-EA56-A5175CD9258B}"/>
              </a:ext>
            </a:extLst>
          </p:cNvPr>
          <p:cNvGrpSpPr/>
          <p:nvPr/>
        </p:nvGrpSpPr>
        <p:grpSpPr>
          <a:xfrm>
            <a:off x="6176026" y="1676399"/>
            <a:ext cx="5373831" cy="4212475"/>
            <a:chOff x="6176026" y="1676399"/>
            <a:chExt cx="5373831" cy="4212475"/>
          </a:xfrm>
        </p:grpSpPr>
        <p:cxnSp>
          <p:nvCxnSpPr>
            <p:cNvPr id="16" name="Connector: Elbow 15">
              <a:extLst>
                <a:ext uri="{FF2B5EF4-FFF2-40B4-BE49-F238E27FC236}">
                  <a16:creationId xmlns:a16="http://schemas.microsoft.com/office/drawing/2014/main" id="{7BE2D851-C6E8-5D0B-F1A7-E881DEBA503A}"/>
                </a:ext>
              </a:extLst>
            </p:cNvPr>
            <p:cNvCxnSpPr/>
            <p:nvPr/>
          </p:nvCxnSpPr>
          <p:spPr>
            <a:xfrm flipV="1">
              <a:off x="7859010" y="4363391"/>
              <a:ext cx="1626984" cy="870985"/>
            </a:xfrm>
            <a:prstGeom prst="bentConnector2">
              <a:avLst/>
            </a:prstGeom>
            <a:ln w="50800">
              <a:solidFill>
                <a:schemeClr val="bg1">
                  <a:lumMod val="50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pic>
          <p:nvPicPr>
            <p:cNvPr id="53" name="Graphic 52" descr="Cloud">
              <a:extLst>
                <a:ext uri="{FF2B5EF4-FFF2-40B4-BE49-F238E27FC236}">
                  <a16:creationId xmlns:a16="http://schemas.microsoft.com/office/drawing/2014/main" id="{97CE02CE-D0AB-5383-CDF4-74BA0E091A68}"/>
                </a:ext>
              </a:extLst>
            </p:cNvPr>
            <p:cNvPicPr>
              <a:picLocks noChangeAspect="1"/>
            </p:cNvPicPr>
            <p:nvPr/>
          </p:nvPicPr>
          <p:blipFill>
            <a:blip r:embed="rId4">
              <a:extLst>
                <a:ext uri="{96DAC541-7B7A-43D3-8B79-37D633B846F1}">
                  <asvg:svgBlip xmlns:asvg="http://schemas.microsoft.com/office/drawing/2016/SVG/main" r:embed="rId5"/>
                </a:ext>
              </a:extLst>
            </a:blip>
            <a:srcRect t="23390" b="23321"/>
            <a:stretch>
              <a:fillRect/>
            </a:stretch>
          </p:blipFill>
          <p:spPr>
            <a:xfrm>
              <a:off x="7431316" y="1676399"/>
              <a:ext cx="3980078" cy="2120901"/>
            </a:xfrm>
            <a:prstGeom prst="rect">
              <a:avLst/>
            </a:prstGeom>
          </p:spPr>
        </p:pic>
        <p:pic>
          <p:nvPicPr>
            <p:cNvPr id="54" name="Graphic 53" descr="Gears">
              <a:extLst>
                <a:ext uri="{FF2B5EF4-FFF2-40B4-BE49-F238E27FC236}">
                  <a16:creationId xmlns:a16="http://schemas.microsoft.com/office/drawing/2014/main" id="{64D47DBD-2C62-8651-8FEB-55FC919696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64344" y="2966509"/>
              <a:ext cx="686944" cy="686944"/>
            </a:xfrm>
            <a:prstGeom prst="rect">
              <a:avLst/>
            </a:prstGeom>
          </p:spPr>
        </p:pic>
        <p:pic>
          <p:nvPicPr>
            <p:cNvPr id="55" name="Graphic 54" descr="Browser window">
              <a:extLst>
                <a:ext uri="{FF2B5EF4-FFF2-40B4-BE49-F238E27FC236}">
                  <a16:creationId xmlns:a16="http://schemas.microsoft.com/office/drawing/2014/main" id="{849973A4-F324-2476-B6F9-3FACE39BF19A}"/>
                </a:ext>
              </a:extLst>
            </p:cNvPr>
            <p:cNvPicPr>
              <a:picLocks noChangeAspect="1"/>
            </p:cNvPicPr>
            <p:nvPr/>
          </p:nvPicPr>
          <p:blipFill>
            <a:blip r:embed="rId8">
              <a:extLst>
                <a:ext uri="{96DAC541-7B7A-43D3-8B79-37D633B846F1}">
                  <asvg:svgBlip xmlns:asvg="http://schemas.microsoft.com/office/drawing/2016/SVG/main" r:embed="rId9"/>
                </a:ext>
              </a:extLst>
            </a:blip>
            <a:srcRect l="5430" t="15126" r="5430" b="15126"/>
            <a:stretch>
              <a:fillRect/>
            </a:stretch>
          </p:blipFill>
          <p:spPr>
            <a:xfrm>
              <a:off x="6176026" y="4572000"/>
              <a:ext cx="1682984" cy="1316874"/>
            </a:xfrm>
            <a:prstGeom prst="rect">
              <a:avLst/>
            </a:prstGeom>
          </p:spPr>
        </p:pic>
        <p:grpSp>
          <p:nvGrpSpPr>
            <p:cNvPr id="57" name="Group 56">
              <a:extLst>
                <a:ext uri="{FF2B5EF4-FFF2-40B4-BE49-F238E27FC236}">
                  <a16:creationId xmlns:a16="http://schemas.microsoft.com/office/drawing/2014/main" id="{4F317132-3DD4-E8F0-1B0D-E6CA7606A55D}"/>
                </a:ext>
              </a:extLst>
            </p:cNvPr>
            <p:cNvGrpSpPr/>
            <p:nvPr/>
          </p:nvGrpSpPr>
          <p:grpSpPr>
            <a:xfrm>
              <a:off x="8062248" y="4285296"/>
              <a:ext cx="2621410" cy="794898"/>
              <a:chOff x="8859626" y="4834555"/>
              <a:chExt cx="2621410" cy="794898"/>
            </a:xfrm>
          </p:grpSpPr>
          <p:sp>
            <p:nvSpPr>
              <p:cNvPr id="58" name="TextBox 57">
                <a:extLst>
                  <a:ext uri="{FF2B5EF4-FFF2-40B4-BE49-F238E27FC236}">
                    <a16:creationId xmlns:a16="http://schemas.microsoft.com/office/drawing/2014/main" id="{580EA56A-5F03-F801-33FB-F6912DD15CF6}"/>
                  </a:ext>
                </a:extLst>
              </p:cNvPr>
              <p:cNvSpPr txBox="1"/>
              <p:nvPr/>
            </p:nvSpPr>
            <p:spPr>
              <a:xfrm>
                <a:off x="9137448" y="5321676"/>
                <a:ext cx="2623121" cy="307848"/>
              </a:xfrm>
              <a:prstGeom prst="rect">
                <a:avLst/>
              </a:prstGeom>
              <a:solidFill>
                <a:schemeClr val="bg1"/>
              </a:solidFill>
            </p:spPr>
            <p:txBody>
              <a:bodyPr wrap="none" lIns="0" tIns="0" rIns="0" bIns="0" rtlCol="0">
                <a:spAutoFit/>
              </a:bodyPr>
              <a:lstStyle/>
              <a:p>
                <a:pPr algn="l"/>
                <a:r>
                  <a:rPr lang="es-ES" sz="2000" b="0" i="0" strike="noStrike" cap="none" spc="0" baseline="0" dirty="0">
                    <a:solidFill>
                      <a:srgbClr val="000000"/>
                    </a:solidFill>
                    <a:effectLst/>
                    <a:latin typeface="Segoe UI"/>
                    <a:ea typeface="Segoe UI"/>
                    <a:cs typeface="Segoe UI"/>
                  </a:rPr>
                  <a:t>abc-1234-efg-5678...</a:t>
                </a:r>
              </a:p>
            </p:txBody>
          </p:sp>
          <p:pic>
            <p:nvPicPr>
              <p:cNvPr id="59" name="Graphic 58" descr="Key">
                <a:extLst>
                  <a:ext uri="{FF2B5EF4-FFF2-40B4-BE49-F238E27FC236}">
                    <a16:creationId xmlns:a16="http://schemas.microsoft.com/office/drawing/2014/main" id="{91B03BE4-CED5-C167-3698-473BC97094A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59626" y="4834555"/>
                <a:ext cx="712047" cy="712047"/>
              </a:xfrm>
              <a:prstGeom prst="rect">
                <a:avLst/>
              </a:prstGeom>
            </p:spPr>
          </p:pic>
        </p:grpSp>
        <p:cxnSp>
          <p:nvCxnSpPr>
            <p:cNvPr id="61" name="Straight Arrow Connector 60">
              <a:extLst>
                <a:ext uri="{FF2B5EF4-FFF2-40B4-BE49-F238E27FC236}">
                  <a16:creationId xmlns:a16="http://schemas.microsoft.com/office/drawing/2014/main" id="{4A308926-A641-9BA5-A415-AB00E80CB7BA}"/>
                </a:ext>
              </a:extLst>
            </p:cNvPr>
            <p:cNvCxnSpPr>
              <a:stCxn id="54" idx="2"/>
            </p:cNvCxnSpPr>
            <p:nvPr/>
          </p:nvCxnSpPr>
          <p:spPr>
            <a:xfrm flipH="1">
              <a:off x="9490586" y="3653453"/>
              <a:ext cx="0" cy="573365"/>
            </a:xfrm>
            <a:prstGeom prst="straightConnector1">
              <a:avLst/>
            </a:prstGeom>
            <a:ln w="571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CE23F3D-66DD-E646-575B-7EF6D1BDF00A}"/>
                </a:ext>
              </a:extLst>
            </p:cNvPr>
            <p:cNvSpPr txBox="1"/>
            <p:nvPr/>
          </p:nvSpPr>
          <p:spPr>
            <a:xfrm>
              <a:off x="9733653" y="4067074"/>
              <a:ext cx="2013839" cy="307848"/>
            </a:xfrm>
            <a:prstGeom prst="rect">
              <a:avLst/>
            </a:prstGeom>
            <a:noFill/>
          </p:spPr>
          <p:txBody>
            <a:bodyPr wrap="none" lIns="0" tIns="0" rIns="0" bIns="0" rtlCol="0">
              <a:spAutoFit/>
            </a:bodyPr>
            <a:lstStyle/>
            <a:p>
              <a:pPr algn="l"/>
              <a:r>
                <a:rPr lang="es-ES" sz="2000" b="0" i="0" strike="noStrike" cap="none" spc="0" baseline="0" dirty="0">
                  <a:solidFill>
                    <a:srgbClr val="000000"/>
                  </a:solidFill>
                  <a:effectLst/>
                  <a:latin typeface="Segoe UI"/>
                  <a:ea typeface="Segoe UI"/>
                  <a:cs typeface="Segoe UI"/>
                </a:rPr>
                <a:t>https://eastus/...</a:t>
              </a:r>
            </a:p>
          </p:txBody>
        </p:sp>
        <p:pic>
          <p:nvPicPr>
            <p:cNvPr id="63" name="Graphic 62">
              <a:extLst>
                <a:ext uri="{FF2B5EF4-FFF2-40B4-BE49-F238E27FC236}">
                  <a16:creationId xmlns:a16="http://schemas.microsoft.com/office/drawing/2014/main" id="{2F0C634D-FA80-1792-9E80-575D1A8CB77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71612" y="2390023"/>
              <a:ext cx="1185463" cy="700222"/>
            </a:xfrm>
            <a:prstGeom prst="rect">
              <a:avLst/>
            </a:prstGeom>
          </p:spPr>
        </p:pic>
      </p:grpSp>
    </p:spTree>
    <p:custDataLst>
      <p:tags r:id="rId1"/>
    </p:custDataLst>
    <p:extLst>
      <p:ext uri="{BB962C8B-B14F-4D97-AF65-F5344CB8AC3E}">
        <p14:creationId xmlns:p14="http://schemas.microsoft.com/office/powerpoint/2010/main" val="41580406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369332"/>
          </a:xfrm>
        </p:spPr>
        <p:txBody>
          <a:bodyPr tIns="0" rIns="0" bIns="0">
            <a:noAutofit/>
          </a:bodyPr>
          <a:lstStyle/>
          <a:p>
            <a:r>
              <a:rPr lang="es-ES" sz="3200" b="0" i="0" strike="noStrike" cap="none" spc="0" baseline="0" dirty="0">
                <a:solidFill>
                  <a:srgbClr val="000000"/>
                </a:solidFill>
                <a:effectLst/>
                <a:latin typeface="Segoe UI Semibold"/>
                <a:ea typeface="Segoe UI Semibold"/>
                <a:cs typeface="Segoe UI Semibold"/>
              </a:rPr>
              <a:t>Programa</a:t>
            </a:r>
            <a:endParaRPr lang="en-US" dirty="0"/>
          </a:p>
        </p:txBody>
      </p:sp>
      <p:sp>
        <p:nvSpPr>
          <p:cNvPr id="63" name="Text Placeholder 62">
            <a:extLst>
              <a:ext uri="{FF2B5EF4-FFF2-40B4-BE49-F238E27FC236}">
                <a16:creationId xmlns:a16="http://schemas.microsoft.com/office/drawing/2014/main" id="{241A0D50-759D-A5D4-4DF8-31F6C710CC1D}"/>
              </a:ext>
            </a:extLst>
          </p:cNvPr>
          <p:cNvSpPr>
            <a:spLocks noGrp="1"/>
          </p:cNvSpPr>
          <p:nvPr>
            <p:ph type="body" sz="quarter" idx="15"/>
          </p:nvPr>
        </p:nvSpPr>
        <p:spPr>
          <a:xfrm>
            <a:off x="586389" y="1818177"/>
            <a:ext cx="7926015" cy="1310640"/>
          </a:xfrm>
        </p:spPr>
        <p:txBody>
          <a:bodyPr/>
          <a:lstStyle/>
          <a:p>
            <a:pPr marL="339725" indent="-339725">
              <a:lnSpc>
                <a:spcPct val="100000"/>
              </a:lnSpc>
            </a:pPr>
            <a:r>
              <a:rPr lang="es-ES" sz="2200" b="0" i="0" strike="noStrike" cap="none" spc="0" baseline="0" dirty="0">
                <a:solidFill>
                  <a:srgbClr val="000000"/>
                </a:solidFill>
                <a:effectLst/>
                <a:latin typeface="Segoe UI"/>
                <a:ea typeface="Segoe UI"/>
                <a:cs typeface="Segoe UI"/>
              </a:rPr>
              <a:t>Conceptos básicos de IA</a:t>
            </a:r>
          </a:p>
          <a:p>
            <a:pPr marL="339725" indent="-339725">
              <a:lnSpc>
                <a:spcPct val="100000"/>
              </a:lnSpc>
            </a:pPr>
            <a:r>
              <a:rPr lang="es-ES" sz="2200" b="0" i="0" strike="noStrike" cap="none" spc="0" baseline="0" dirty="0">
                <a:solidFill>
                  <a:srgbClr val="000000"/>
                </a:solidFill>
                <a:effectLst/>
                <a:latin typeface="Segoe UI"/>
                <a:ea typeface="Segoe UI"/>
                <a:cs typeface="Segoe UI"/>
              </a:rPr>
              <a:t>Aspectos básicos del aprendizaje automático</a:t>
            </a:r>
          </a:p>
          <a:p>
            <a:pPr marL="339725" indent="-339725">
              <a:lnSpc>
                <a:spcPct val="100000"/>
              </a:lnSpc>
            </a:pPr>
            <a:r>
              <a:rPr lang="es-ES" sz="2200" b="0" i="0" strike="noStrike" cap="none" spc="0" baseline="0" dirty="0">
                <a:solidFill>
                  <a:srgbClr val="000000"/>
                </a:solidFill>
                <a:effectLst/>
                <a:latin typeface="Segoe UI"/>
                <a:ea typeface="Segoe UI"/>
                <a:cs typeface="Segoe UI"/>
              </a:rPr>
              <a:t>Aspectos básicos de los servicios de Azure AI</a:t>
            </a:r>
          </a:p>
        </p:txBody>
      </p:sp>
    </p:spTree>
    <p:custDataLst>
      <p:tags r:id="rId1"/>
    </p:custDataLst>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p:txBody>
          <a:bodyPr/>
          <a:lstStyle/>
          <a:p>
            <a:r>
              <a:rPr lang="es-ES" sz="3200" b="0" i="0" strike="noStrike" cap="none" spc="0" baseline="0" dirty="0">
                <a:solidFill>
                  <a:srgbClr val="000000"/>
                </a:solidFill>
                <a:effectLst/>
                <a:latin typeface="Segoe UI Semibold"/>
                <a:ea typeface="Segoe UI Semibold"/>
                <a:cs typeface="Segoe UI Semibold"/>
              </a:rPr>
              <a:t>Ejercicio: Explorar servicios de Azure AI</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2" y="2542117"/>
            <a:ext cx="2390911" cy="2154436"/>
          </a:xfrm>
        </p:spPr>
        <p:txBody>
          <a:bodyPr/>
          <a:lstStyle/>
          <a:p>
            <a:r>
              <a:rPr lang="es-ES" sz="2000" b="0" i="0" strike="noStrike" cap="none" spc="0" baseline="0" dirty="0">
                <a:solidFill>
                  <a:srgbClr val="000000"/>
                </a:solidFill>
                <a:effectLst/>
                <a:latin typeface="Segoe UI"/>
                <a:ea typeface="Segoe UI"/>
                <a:cs typeface="Segoe UI"/>
              </a:rPr>
              <a:t>En este ejercicio, explorará Content Safety Studio, creará un recurso </a:t>
            </a:r>
            <a:br>
              <a:rPr lang="es-ES" sz="2000" b="0" i="0" strike="noStrike" cap="none" spc="0" baseline="0" dirty="0">
                <a:solidFill>
                  <a:srgbClr val="000000"/>
                </a:solidFill>
                <a:effectLst/>
                <a:latin typeface="Segoe UI"/>
                <a:ea typeface="Segoe UI"/>
                <a:cs typeface="Segoe UI"/>
              </a:rPr>
            </a:br>
            <a:r>
              <a:rPr lang="es-ES" sz="2000" b="0" i="0" strike="noStrike" cap="none" spc="0" baseline="0" dirty="0">
                <a:solidFill>
                  <a:srgbClr val="000000"/>
                </a:solidFill>
                <a:effectLst/>
                <a:latin typeface="Segoe UI"/>
                <a:ea typeface="Segoe UI"/>
                <a:cs typeface="Segoe UI"/>
              </a:rPr>
              <a:t>y probará un servicio de Azure AI.</a:t>
            </a: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4">
              <a:extLst>
                <a:ext uri="{96DAC541-7B7A-43D3-8B79-37D633B846F1}">
                  <asvg:svgBlip xmlns:asvg="http://schemas.microsoft.com/office/drawing/2016/SVG/main" r:embed="rId5"/>
                </a:ext>
              </a:extLst>
            </a:blip>
            <a:stretch>
              <a:fillRect/>
            </a:stretch>
          </p:blipFill>
          <p:spPr>
            <a:xfrm>
              <a:off x="5749602" y="2325202"/>
              <a:ext cx="692796" cy="692796"/>
            </a:xfrm>
            <a:prstGeom prst="rect">
              <a:avLst/>
            </a:prstGeom>
            <a:noFill/>
          </p:spPr>
        </p:pic>
      </p:gr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8" y="1926472"/>
            <a:ext cx="6053426" cy="609600"/>
          </a:xfrm>
        </p:spPr>
        <p:txBody>
          <a:bodyPr/>
          <a:lstStyle/>
          <a:p>
            <a:pPr marL="342900" indent="-342900" defTabSz="914400">
              <a:buFont typeface="+mj-lt"/>
              <a:buAutoNum type="arabicPeriod"/>
              <a:defRPr/>
            </a:pPr>
            <a:r>
              <a:rPr lang="es-ES" sz="2000" b="0" i="0" strike="noStrike" cap="none" spc="0" baseline="0" dirty="0">
                <a:solidFill>
                  <a:srgbClr val="000000"/>
                </a:solidFill>
                <a:effectLst/>
                <a:latin typeface="Segoe UI"/>
                <a:ea typeface="Segoe UI"/>
                <a:cs typeface="Segoe UI"/>
              </a:rPr>
              <a:t>Use el entorno hospedado y las credenciales de Azure proporcionadas para este ejercicio.</a:t>
            </a:r>
            <a:endParaRPr lang="en-US" sz="2000" b="1" kern="0" dirty="0">
              <a:solidFill>
                <a:srgbClr val="0078D4"/>
              </a:solidFill>
              <a:latin typeface="+mn-lt"/>
              <a:ea typeface="+mj-lt"/>
              <a:cs typeface="+mj-lt"/>
            </a:endParaRPr>
          </a:p>
        </p:txBody>
      </p:sp>
      <p:sp>
        <p:nvSpPr>
          <p:cNvPr id="13" name="Text Placeholder 8">
            <a:extLst>
              <a:ext uri="{FF2B5EF4-FFF2-40B4-BE49-F238E27FC236}">
                <a16:creationId xmlns:a16="http://schemas.microsoft.com/office/drawing/2014/main" id="{627048AC-D5C4-CAB6-66A9-4970751DCC52}"/>
              </a:ext>
            </a:extLst>
          </p:cNvPr>
          <p:cNvSpPr txBox="1"/>
          <p:nvPr/>
        </p:nvSpPr>
        <p:spPr>
          <a:xfrm>
            <a:off x="4356038" y="2788686"/>
            <a:ext cx="6616761" cy="121920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Arial" panose="020B0604020202020204" pitchFamily="34" charset="0"/>
              <a:buNone/>
              <a:defRPr sz="1600" kern="1200" spc="0" baseline="0">
                <a:solidFill>
                  <a:schemeClr val="tx1"/>
                </a:solidFill>
                <a:latin typeface="+mj-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defTabSz="914400">
              <a:buFont typeface="+mj-lt"/>
              <a:buAutoNum type="arabicPeriod" startAt="2"/>
              <a:defRPr/>
            </a:pPr>
            <a:r>
              <a:rPr lang="es-ES" sz="2000" b="0" i="0" strike="noStrike" cap="none" spc="0" baseline="0" dirty="0">
                <a:solidFill>
                  <a:srgbClr val="000000"/>
                </a:solidFill>
                <a:effectLst/>
                <a:latin typeface="Segoe UI"/>
                <a:ea typeface="Segoe UI"/>
                <a:cs typeface="Segoe UI"/>
              </a:rPr>
              <a:t>Las instrucciones también están disponibles en </a:t>
            </a:r>
            <a:r>
              <a:rPr lang="es-ES" sz="2000" b="0" i="0" strike="noStrike" cap="none" spc="0" baseline="0" dirty="0" err="1">
                <a:solidFill>
                  <a:srgbClr val="000000"/>
                </a:solidFill>
                <a:effectLst/>
                <a:latin typeface="Segoe UI"/>
                <a:ea typeface="Segoe UI"/>
                <a:cs typeface="Segoe UI"/>
              </a:rPr>
              <a:t>Learn</a:t>
            </a:r>
            <a:r>
              <a:rPr lang="es-ES" sz="2000" b="0" i="0" strike="noStrike" cap="none" spc="0" baseline="0" dirty="0">
                <a:solidFill>
                  <a:srgbClr val="000000"/>
                </a:solidFill>
                <a:effectLst/>
                <a:latin typeface="Segoe UI"/>
                <a:ea typeface="Segoe UI"/>
                <a:cs typeface="Segoe UI"/>
              </a:rPr>
              <a:t>: </a:t>
            </a:r>
            <a:r>
              <a:rPr lang="es-ES" sz="2000" b="1" i="0" strike="noStrike" cap="none" spc="0" baseline="0" dirty="0">
                <a:solidFill>
                  <a:srgbClr val="000000"/>
                </a:solidFill>
                <a:effectLst/>
                <a:latin typeface="Segoe UI"/>
                <a:ea typeface="Segoe UI"/>
                <a:cs typeface="Segoe UI"/>
                <a:hlinkClick r:id="rId6" history="0"/>
              </a:rPr>
              <a:t>https://aka.ms/ai900-azure-ai-services</a:t>
            </a:r>
            <a:r>
              <a:rPr lang="es-ES" sz="2000" b="1" i="0" strike="noStrike" cap="none" spc="0" baseline="0" dirty="0">
                <a:solidFill>
                  <a:srgbClr val="000000"/>
                </a:solidFill>
                <a:effectLst/>
                <a:latin typeface="Segoe UI"/>
                <a:ea typeface="Segoe UI"/>
                <a:cs typeface="Segoe UI"/>
              </a:rPr>
              <a:t> </a:t>
            </a:r>
            <a:endParaRPr lang="en-US" sz="1400" b="1" kern="0" dirty="0">
              <a:solidFill>
                <a:srgbClr val="0078D4"/>
              </a:solidFill>
              <a:latin typeface="+mn-lt"/>
              <a:ea typeface="+mj-lt"/>
              <a:cs typeface="+mj-lt"/>
            </a:endParaRPr>
          </a:p>
          <a:p>
            <a:pPr defTabSz="914400">
              <a:defRPr/>
            </a:pPr>
            <a:r>
              <a:rPr lang="en-US" sz="2000" kern="0" dirty="0">
                <a:latin typeface="+mn-lt"/>
                <a:cs typeface="Segoe UI" charset="0"/>
              </a:rPr>
              <a:t> </a:t>
            </a:r>
          </a:p>
        </p:txBody>
      </p:sp>
    </p:spTree>
    <p:custDataLst>
      <p:tags r:id="rId1"/>
    </p:custDataLst>
    <p:extLst>
      <p:ext uri="{BB962C8B-B14F-4D97-AF65-F5344CB8AC3E}">
        <p14:creationId xmlns:p14="http://schemas.microsoft.com/office/powerpoint/2010/main" val="22513138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5FCF-B252-4FCE-BD44-0A5779C8AFE7}"/>
              </a:ext>
            </a:extLst>
          </p:cNvPr>
          <p:cNvSpPr>
            <a:spLocks noGrp="1"/>
          </p:cNvSpPr>
          <p:nvPr>
            <p:ph type="title"/>
          </p:nvPr>
        </p:nvSpPr>
        <p:spPr/>
        <p:txBody>
          <a:bodyPr/>
          <a:lstStyle/>
          <a:p>
            <a:r>
              <a:rPr lang="es-ES" sz="3200" b="0" i="0" strike="noStrike" cap="none" spc="0" baseline="0" dirty="0">
                <a:solidFill>
                  <a:srgbClr val="000000"/>
                </a:solidFill>
                <a:effectLst/>
                <a:latin typeface="Segoe UI Semibold"/>
                <a:ea typeface="Segoe UI Semibold"/>
                <a:cs typeface="Segoe UI Semibold"/>
              </a:rPr>
              <a:t>Prueba de conocimientos</a:t>
            </a:r>
          </a:p>
        </p:txBody>
      </p:sp>
      <p:sp>
        <p:nvSpPr>
          <p:cNvPr id="20" name="Oval 19">
            <a:extLst>
              <a:ext uri="{FF2B5EF4-FFF2-40B4-BE49-F238E27FC236}">
                <a16:creationId xmlns:a16="http://schemas.microsoft.com/office/drawing/2014/main" id="{157BFCA6-4276-1D6E-A417-5F31187300CB}"/>
              </a:ext>
              <a:ext uri="{C183D7F6-B498-43B3-948B-1728B52AA6E4}">
                <adec:decorative xmlns:adec="http://schemas.microsoft.com/office/drawing/2017/decorative" val="1"/>
              </a:ext>
            </a:extLst>
          </p:cNvPr>
          <p:cNvSpPr/>
          <p:nvPr/>
        </p:nvSpPr>
        <p:spPr bwMode="auto">
          <a:xfrm>
            <a:off x="762630" y="1543544"/>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s-ES" sz="1800" b="1" i="0" strike="noStrike" cap="none" spc="0" baseline="0">
                <a:solidFill>
                  <a:srgbClr val="000000"/>
                </a:solidFill>
                <a:effectLst/>
                <a:latin typeface="Segoe UI"/>
                <a:ea typeface="Segoe UI"/>
                <a:cs typeface="Segoe UI"/>
              </a:rPr>
              <a:t>1</a:t>
            </a:r>
            <a:endParaRPr lang="en-IN" sz="1800" b="1">
              <a:solidFill>
                <a:schemeClr val="tx1"/>
              </a:solidFill>
            </a:endParaRPr>
          </a:p>
        </p:txBody>
      </p:sp>
      <p:sp>
        <p:nvSpPr>
          <p:cNvPr id="9" name="Text Placeholder 8">
            <a:extLst>
              <a:ext uri="{FF2B5EF4-FFF2-40B4-BE49-F238E27FC236}">
                <a16:creationId xmlns:a16="http://schemas.microsoft.com/office/drawing/2014/main" id="{017F8ADB-B43A-D941-D810-B2ABDB862881}"/>
              </a:ext>
            </a:extLst>
          </p:cNvPr>
          <p:cNvSpPr>
            <a:spLocks noGrp="1"/>
          </p:cNvSpPr>
          <p:nvPr>
            <p:ph type="body" sz="quarter" idx="17"/>
          </p:nvPr>
        </p:nvSpPr>
        <p:spPr>
          <a:xfrm>
            <a:off x="1235075" y="1476869"/>
            <a:ext cx="8778782" cy="400110"/>
          </a:xfrm>
        </p:spPr>
        <p:txBody>
          <a:bodyPr/>
          <a:lstStyle/>
          <a:p>
            <a:r>
              <a:rPr lang="es-ES" sz="1300" b="0" i="0" strike="noStrike" cap="none" spc="0" baseline="0" dirty="0">
                <a:solidFill>
                  <a:srgbClr val="000000"/>
                </a:solidFill>
                <a:effectLst/>
                <a:latin typeface="Segoe UI Semibold"/>
                <a:ea typeface="Segoe UI Semibold"/>
                <a:cs typeface="Segoe UI Semibold"/>
              </a:rPr>
              <a:t>Quiere crear un modelo para predecir las ventas de helados en función de datos históricos que incluyen ventas totales diarias y medidas </a:t>
            </a:r>
            <a:r>
              <a:rPr lang="es-ES" sz="1300" b="0" i="0" strike="noStrike" cap="none" spc="0" baseline="0" dirty="0" err="1">
                <a:solidFill>
                  <a:srgbClr val="000000"/>
                </a:solidFill>
                <a:effectLst/>
                <a:latin typeface="Segoe UI Semibold"/>
                <a:ea typeface="Segoe UI Semibold"/>
                <a:cs typeface="Segoe UI Semibold"/>
              </a:rPr>
              <a:t>meteorológicas.¿Qué</a:t>
            </a:r>
            <a:r>
              <a:rPr lang="es-ES" sz="1300" b="0" i="0" strike="noStrike" cap="none" spc="0" baseline="0" dirty="0">
                <a:solidFill>
                  <a:srgbClr val="000000"/>
                </a:solidFill>
                <a:effectLst/>
                <a:latin typeface="Segoe UI Semibold"/>
                <a:ea typeface="Segoe UI Semibold"/>
                <a:cs typeface="Segoe UI Semibold"/>
              </a:rPr>
              <a:t> servicio de Azure debe usar?</a:t>
            </a:r>
          </a:p>
        </p:txBody>
      </p:sp>
      <p:sp>
        <p:nvSpPr>
          <p:cNvPr id="3" name="Text Placeholder 2">
            <a:extLst>
              <a:ext uri="{FF2B5EF4-FFF2-40B4-BE49-F238E27FC236}">
                <a16:creationId xmlns:a16="http://schemas.microsoft.com/office/drawing/2014/main" id="{A8977C7B-78B6-EE03-246C-2A532096F01E}"/>
              </a:ext>
            </a:extLst>
          </p:cNvPr>
          <p:cNvSpPr>
            <a:spLocks noGrp="1"/>
          </p:cNvSpPr>
          <p:nvPr>
            <p:ph type="body" sz="quarter" idx="15"/>
          </p:nvPr>
        </p:nvSpPr>
        <p:spPr>
          <a:xfrm>
            <a:off x="1237265" y="1956024"/>
            <a:ext cx="8775098" cy="680186"/>
          </a:xfrm>
        </p:spPr>
        <p:txBody>
          <a:bodyPr/>
          <a:lstStyle/>
          <a:p>
            <a:r>
              <a:rPr lang="es-ES" sz="1300" b="0" i="0" strike="noStrike" cap="none" spc="0" baseline="0" dirty="0">
                <a:solidFill>
                  <a:srgbClr val="000000"/>
                </a:solidFill>
                <a:effectLst/>
                <a:latin typeface="Segoe UI"/>
                <a:ea typeface="Segoe UI"/>
                <a:cs typeface="Segoe UI"/>
              </a:rPr>
              <a:t>Azure Machine </a:t>
            </a:r>
            <a:r>
              <a:rPr lang="es-ES" sz="1300" b="0" i="0" strike="noStrike" cap="none" spc="0" baseline="0" dirty="0" err="1">
                <a:solidFill>
                  <a:srgbClr val="000000"/>
                </a:solidFill>
                <a:effectLst/>
                <a:latin typeface="Segoe UI"/>
                <a:ea typeface="Segoe UI"/>
                <a:cs typeface="Segoe UI"/>
              </a:rPr>
              <a:t>Learning</a:t>
            </a:r>
            <a:endParaRPr lang="es-ES" sz="1300" b="0" i="0" strike="noStrike" cap="none" spc="0" baseline="0" dirty="0">
              <a:solidFill>
                <a:srgbClr val="000000"/>
              </a:solidFill>
              <a:effectLst/>
              <a:latin typeface="Segoe UI"/>
              <a:ea typeface="Segoe UI"/>
              <a:cs typeface="Segoe UI"/>
            </a:endParaRPr>
          </a:p>
          <a:p>
            <a:r>
              <a:rPr lang="es-ES" sz="1300" b="0" i="0" strike="noStrike" cap="none" spc="0" baseline="0" dirty="0">
                <a:solidFill>
                  <a:srgbClr val="000000"/>
                </a:solidFill>
                <a:effectLst/>
                <a:latin typeface="Segoe UI"/>
                <a:ea typeface="Segoe UI"/>
                <a:cs typeface="Segoe UI"/>
              </a:rPr>
              <a:t>Azure Bot </a:t>
            </a:r>
            <a:r>
              <a:rPr lang="es-ES" sz="1300" b="0" i="0" strike="noStrike" cap="none" spc="0" baseline="0" dirty="0" err="1">
                <a:solidFill>
                  <a:srgbClr val="000000"/>
                </a:solidFill>
                <a:effectLst/>
                <a:latin typeface="Segoe UI"/>
                <a:ea typeface="Segoe UI"/>
                <a:cs typeface="Segoe UI"/>
              </a:rPr>
              <a:t>Service</a:t>
            </a:r>
            <a:endParaRPr lang="es-ES" sz="1300" b="0" i="0" strike="noStrike" cap="none" spc="0" baseline="0" dirty="0">
              <a:solidFill>
                <a:srgbClr val="000000"/>
              </a:solidFill>
              <a:effectLst/>
              <a:latin typeface="Segoe UI"/>
              <a:ea typeface="Segoe UI"/>
              <a:cs typeface="Segoe UI"/>
            </a:endParaRPr>
          </a:p>
          <a:p>
            <a:r>
              <a:rPr lang="es-ES" sz="1300" b="0" i="0" strike="noStrike" cap="none" spc="0" baseline="0" dirty="0">
                <a:solidFill>
                  <a:srgbClr val="000000"/>
                </a:solidFill>
                <a:effectLst/>
                <a:latin typeface="Segoe UI"/>
                <a:ea typeface="Segoe UI"/>
                <a:cs typeface="Segoe UI"/>
              </a:rPr>
              <a:t>Servicios de Azure AI</a:t>
            </a:r>
          </a:p>
        </p:txBody>
      </p:sp>
      <p:sp>
        <p:nvSpPr>
          <p:cNvPr id="21" name="Graphic 26">
            <a:extLst>
              <a:ext uri="{FF2B5EF4-FFF2-40B4-BE49-F238E27FC236}">
                <a16:creationId xmlns:a16="http://schemas.microsoft.com/office/drawing/2014/main" id="{BE9734D4-DF9A-F145-BF62-29562C09589C}"/>
              </a:ext>
              <a:ext uri="{C183D7F6-B498-43B3-948B-1728B52AA6E4}">
                <adec:decorative xmlns:adec="http://schemas.microsoft.com/office/drawing/2017/decorative" val="1"/>
              </a:ext>
            </a:extLst>
          </p:cNvPr>
          <p:cNvSpPr/>
          <p:nvPr/>
        </p:nvSpPr>
        <p:spPr>
          <a:xfrm>
            <a:off x="1281750" y="1998585"/>
            <a:ext cx="135234" cy="94984"/>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defTabSz="914400"/>
            <a:endParaRPr lang="en-US" sz="1800" kern="0">
              <a:solidFill>
                <a:srgbClr val="000000"/>
              </a:solidFill>
            </a:endParaRPr>
          </a:p>
        </p:txBody>
      </p:sp>
      <p:sp>
        <p:nvSpPr>
          <p:cNvPr id="24" name="Oval 23">
            <a:extLst>
              <a:ext uri="{FF2B5EF4-FFF2-40B4-BE49-F238E27FC236}">
                <a16:creationId xmlns:a16="http://schemas.microsoft.com/office/drawing/2014/main" id="{F0FD6048-A839-E95F-333A-81681305B9B0}"/>
              </a:ext>
              <a:ext uri="{C183D7F6-B498-43B3-948B-1728B52AA6E4}">
                <adec:decorative xmlns:adec="http://schemas.microsoft.com/office/drawing/2017/decorative" val="1"/>
              </a:ext>
            </a:extLst>
          </p:cNvPr>
          <p:cNvSpPr/>
          <p:nvPr/>
        </p:nvSpPr>
        <p:spPr bwMode="auto">
          <a:xfrm>
            <a:off x="762630" y="4492432"/>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s-ES" sz="1800" b="1" i="0" strike="noStrike" cap="none" spc="0" baseline="0">
                <a:solidFill>
                  <a:srgbClr val="000000"/>
                </a:solidFill>
                <a:effectLst/>
                <a:latin typeface="Segoe UI"/>
                <a:ea typeface="Segoe UI"/>
                <a:cs typeface="Segoe UI"/>
              </a:rPr>
              <a:t>3</a:t>
            </a:r>
            <a:endParaRPr lang="en-IN" sz="1800" b="1">
              <a:solidFill>
                <a:schemeClr val="tx1"/>
              </a:solidFill>
            </a:endParaRPr>
          </a:p>
        </p:txBody>
      </p:sp>
      <p:sp>
        <p:nvSpPr>
          <p:cNvPr id="11" name="Text Placeholder 17">
            <a:extLst>
              <a:ext uri="{FF2B5EF4-FFF2-40B4-BE49-F238E27FC236}">
                <a16:creationId xmlns:a16="http://schemas.microsoft.com/office/drawing/2014/main" id="{FE0A36F1-A03B-5A62-39BE-C143EBA0E80B}"/>
              </a:ext>
            </a:extLst>
          </p:cNvPr>
          <p:cNvSpPr>
            <a:spLocks noGrp="1"/>
          </p:cNvSpPr>
          <p:nvPr>
            <p:ph type="body" sz="quarter" idx="22"/>
          </p:nvPr>
        </p:nvSpPr>
        <p:spPr>
          <a:xfrm>
            <a:off x="1235075" y="2806224"/>
            <a:ext cx="8778782" cy="800219"/>
          </a:xfrm>
        </p:spPr>
        <p:txBody>
          <a:bodyPr>
            <a:spAutoFit/>
          </a:bodyPr>
          <a:lstStyle/>
          <a:p>
            <a:r>
              <a:rPr lang="es-ES" sz="1300" b="0" i="0" strike="noStrike" cap="none" spc="0" baseline="0" dirty="0">
                <a:solidFill>
                  <a:srgbClr val="000000"/>
                </a:solidFill>
                <a:effectLst/>
                <a:latin typeface="Segoe UI Semibold"/>
                <a:ea typeface="Segoe UI Semibold"/>
                <a:cs typeface="Segoe UI Semibold"/>
              </a:rPr>
              <a:t>Un concesionario quiere usar datos históricos de ventas de coches para entrenar un modelo de Machine </a:t>
            </a:r>
            <a:r>
              <a:rPr lang="es-ES" sz="1300" b="0" i="0" strike="noStrike" cap="none" spc="0" baseline="0" dirty="0" err="1">
                <a:solidFill>
                  <a:srgbClr val="000000"/>
                </a:solidFill>
                <a:effectLst/>
                <a:latin typeface="Segoe UI Semibold"/>
                <a:ea typeface="Segoe UI Semibold"/>
                <a:cs typeface="Segoe UI Semibold"/>
              </a:rPr>
              <a:t>Learning.El</a:t>
            </a:r>
            <a:r>
              <a:rPr lang="es-ES" sz="1300" b="0" i="0" strike="noStrike" cap="none" spc="0" baseline="0" dirty="0">
                <a:solidFill>
                  <a:srgbClr val="000000"/>
                </a:solidFill>
                <a:effectLst/>
                <a:latin typeface="Segoe UI Semibold"/>
                <a:ea typeface="Segoe UI Semibold"/>
                <a:cs typeface="Segoe UI Semibold"/>
              </a:rPr>
              <a:t> modelo debe predecir el precio de un automóvil de segunda mano en función de la marca, el modelo, el tamaño del motor y el </a:t>
            </a:r>
            <a:r>
              <a:rPr lang="es-ES" sz="1300" b="0" i="0" strike="noStrike" cap="none" spc="0" baseline="0" dirty="0" err="1">
                <a:solidFill>
                  <a:srgbClr val="000000"/>
                </a:solidFill>
                <a:effectLst/>
                <a:latin typeface="Segoe UI Semibold"/>
                <a:ea typeface="Segoe UI Semibold"/>
                <a:cs typeface="Segoe UI Semibold"/>
              </a:rPr>
              <a:t>kilometraje.¿Qué</a:t>
            </a:r>
            <a:r>
              <a:rPr lang="es-ES" sz="1300" b="0" i="0" strike="noStrike" cap="none" spc="0" baseline="0" dirty="0">
                <a:solidFill>
                  <a:srgbClr val="000000"/>
                </a:solidFill>
                <a:effectLst/>
                <a:latin typeface="Segoe UI Semibold"/>
                <a:ea typeface="Segoe UI Semibold"/>
                <a:cs typeface="Segoe UI Semibold"/>
              </a:rPr>
              <a:t> tipo de modelo de Machine </a:t>
            </a:r>
            <a:r>
              <a:rPr lang="es-ES" sz="1300" b="0" i="0" strike="noStrike" cap="none" spc="0" baseline="0" dirty="0" err="1">
                <a:solidFill>
                  <a:srgbClr val="000000"/>
                </a:solidFill>
                <a:effectLst/>
                <a:latin typeface="Segoe UI Semibold"/>
                <a:ea typeface="Segoe UI Semibold"/>
                <a:cs typeface="Segoe UI Semibold"/>
              </a:rPr>
              <a:t>Learning</a:t>
            </a:r>
            <a:r>
              <a:rPr lang="es-ES" sz="1300" b="0" i="0" strike="noStrike" cap="none" spc="0" baseline="0" dirty="0">
                <a:solidFill>
                  <a:srgbClr val="000000"/>
                </a:solidFill>
                <a:effectLst/>
                <a:latin typeface="Segoe UI Semibold"/>
                <a:ea typeface="Segoe UI Semibold"/>
                <a:cs typeface="Segoe UI Semibold"/>
              </a:rPr>
              <a:t> debería crear el concesionario con el aprendizaje automático automatizado?</a:t>
            </a:r>
          </a:p>
        </p:txBody>
      </p:sp>
      <p:sp>
        <p:nvSpPr>
          <p:cNvPr id="12" name="Text Placeholder 18">
            <a:extLst>
              <a:ext uri="{FF2B5EF4-FFF2-40B4-BE49-F238E27FC236}">
                <a16:creationId xmlns:a16="http://schemas.microsoft.com/office/drawing/2014/main" id="{10B40B7B-F05C-739D-FBE2-7D65E17E9D7A}"/>
              </a:ext>
            </a:extLst>
          </p:cNvPr>
          <p:cNvSpPr>
            <a:spLocks noGrp="1"/>
          </p:cNvSpPr>
          <p:nvPr>
            <p:ph type="body" sz="quarter" idx="23"/>
          </p:nvPr>
        </p:nvSpPr>
        <p:spPr>
          <a:xfrm>
            <a:off x="1237265" y="3634834"/>
            <a:ext cx="8775098" cy="680186"/>
          </a:xfrm>
        </p:spPr>
        <p:txBody>
          <a:bodyPr/>
          <a:lstStyle/>
          <a:p>
            <a:r>
              <a:rPr lang="es-ES" sz="1300" b="0" i="0" strike="noStrike" cap="none" spc="0" baseline="0" dirty="0">
                <a:solidFill>
                  <a:srgbClr val="000000"/>
                </a:solidFill>
                <a:effectLst/>
                <a:latin typeface="Segoe UI"/>
                <a:ea typeface="Segoe UI"/>
                <a:cs typeface="Segoe UI"/>
              </a:rPr>
              <a:t>clasificación</a:t>
            </a:r>
          </a:p>
          <a:p>
            <a:r>
              <a:rPr lang="es-ES" sz="1300" b="0" i="0" strike="noStrike" cap="none" spc="0" baseline="0" dirty="0">
                <a:solidFill>
                  <a:srgbClr val="000000"/>
                </a:solidFill>
                <a:effectLst/>
                <a:latin typeface="Segoe UI"/>
                <a:ea typeface="Segoe UI"/>
                <a:cs typeface="Segoe UI"/>
              </a:rPr>
              <a:t>Regresión</a:t>
            </a:r>
          </a:p>
          <a:p>
            <a:r>
              <a:rPr lang="es-ES" sz="1300" b="0" i="0" strike="noStrike" cap="none" spc="0" baseline="0" dirty="0">
                <a:solidFill>
                  <a:srgbClr val="000000"/>
                </a:solidFill>
                <a:effectLst/>
                <a:latin typeface="Segoe UI"/>
                <a:ea typeface="Segoe UI"/>
                <a:cs typeface="Segoe UI"/>
              </a:rPr>
              <a:t>Previsión de series temporales</a:t>
            </a:r>
          </a:p>
        </p:txBody>
      </p:sp>
      <p:sp>
        <p:nvSpPr>
          <p:cNvPr id="10" name="Text Placeholder 9">
            <a:extLst>
              <a:ext uri="{FF2B5EF4-FFF2-40B4-BE49-F238E27FC236}">
                <a16:creationId xmlns:a16="http://schemas.microsoft.com/office/drawing/2014/main" id="{706566D2-AC78-17B8-1428-C8324784BF6F}"/>
              </a:ext>
            </a:extLst>
          </p:cNvPr>
          <p:cNvSpPr>
            <a:spLocks noGrp="1"/>
          </p:cNvSpPr>
          <p:nvPr>
            <p:ph type="body" sz="quarter" idx="20"/>
          </p:nvPr>
        </p:nvSpPr>
        <p:spPr>
          <a:xfrm>
            <a:off x="1235075" y="4492432"/>
            <a:ext cx="8778782" cy="400110"/>
          </a:xfrm>
        </p:spPr>
        <p:txBody>
          <a:bodyPr/>
          <a:lstStyle/>
          <a:p>
            <a:r>
              <a:rPr lang="es-ES" sz="1300" b="0" i="0" strike="noStrike" cap="none" spc="0" baseline="0" dirty="0">
                <a:solidFill>
                  <a:srgbClr val="000000"/>
                </a:solidFill>
                <a:effectLst/>
                <a:latin typeface="Segoe UI Semibold"/>
                <a:ea typeface="Segoe UI Semibold"/>
                <a:cs typeface="Segoe UI Semibold"/>
              </a:rPr>
              <a:t>Una aplicación predictiva proporciona una salida de audio para los usuarios con discapacidad visual. ¿Qué principio de inteligencia artificial responsable se refleja aquí?</a:t>
            </a:r>
            <a:endParaRPr lang="en-US" sz="1300" dirty="0"/>
          </a:p>
        </p:txBody>
      </p:sp>
      <p:sp>
        <p:nvSpPr>
          <p:cNvPr id="17" name="Text Placeholder 16">
            <a:extLst>
              <a:ext uri="{FF2B5EF4-FFF2-40B4-BE49-F238E27FC236}">
                <a16:creationId xmlns:a16="http://schemas.microsoft.com/office/drawing/2014/main" id="{1EF2B6B6-005C-487C-E757-C091A13B2694}"/>
              </a:ext>
            </a:extLst>
          </p:cNvPr>
          <p:cNvSpPr>
            <a:spLocks noGrp="1"/>
          </p:cNvSpPr>
          <p:nvPr>
            <p:ph type="body" sz="quarter" idx="21"/>
          </p:nvPr>
        </p:nvSpPr>
        <p:spPr>
          <a:xfrm>
            <a:off x="1237265" y="4974171"/>
            <a:ext cx="8775098" cy="680186"/>
          </a:xfrm>
        </p:spPr>
        <p:txBody>
          <a:bodyPr/>
          <a:lstStyle/>
          <a:p>
            <a:r>
              <a:rPr lang="es-ES" sz="1300" b="0" i="0" strike="noStrike" cap="none" spc="0" baseline="0" dirty="0">
                <a:solidFill>
                  <a:srgbClr val="000000"/>
                </a:solidFill>
                <a:effectLst/>
                <a:latin typeface="Segoe UI"/>
                <a:ea typeface="Segoe UI"/>
                <a:cs typeface="Segoe UI"/>
              </a:rPr>
              <a:t>Transparencia</a:t>
            </a:r>
          </a:p>
          <a:p>
            <a:r>
              <a:rPr lang="es-ES" sz="1300" b="0" i="0" strike="noStrike" cap="none" spc="0" baseline="0" dirty="0">
                <a:solidFill>
                  <a:srgbClr val="000000"/>
                </a:solidFill>
                <a:effectLst/>
                <a:latin typeface="Segoe UI"/>
                <a:ea typeface="Segoe UI"/>
                <a:cs typeface="Segoe UI"/>
              </a:rPr>
              <a:t>Inclusión</a:t>
            </a:r>
          </a:p>
          <a:p>
            <a:r>
              <a:rPr lang="es-ES" sz="1300" b="0" i="0" strike="noStrike" cap="none" spc="0" baseline="0" dirty="0">
                <a:solidFill>
                  <a:srgbClr val="000000"/>
                </a:solidFill>
                <a:effectLst/>
                <a:latin typeface="Segoe UI"/>
                <a:ea typeface="Segoe UI"/>
                <a:cs typeface="Segoe UI"/>
              </a:rPr>
              <a:t>Imparcialidad</a:t>
            </a:r>
          </a:p>
        </p:txBody>
      </p:sp>
      <p:sp>
        <p:nvSpPr>
          <p:cNvPr id="25" name="Graphic 26">
            <a:extLst>
              <a:ext uri="{FF2B5EF4-FFF2-40B4-BE49-F238E27FC236}">
                <a16:creationId xmlns:a16="http://schemas.microsoft.com/office/drawing/2014/main" id="{53F2CAED-24FF-0108-0492-00789557D390}"/>
              </a:ext>
              <a:ext uri="{C183D7F6-B498-43B3-948B-1728B52AA6E4}">
                <adec:decorative xmlns:adec="http://schemas.microsoft.com/office/drawing/2017/decorative" val="1"/>
              </a:ext>
            </a:extLst>
          </p:cNvPr>
          <p:cNvSpPr/>
          <p:nvPr/>
        </p:nvSpPr>
        <p:spPr>
          <a:xfrm>
            <a:off x="1281750" y="5256745"/>
            <a:ext cx="135234" cy="94984"/>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defTabSz="914400"/>
            <a:endParaRPr lang="en-US" sz="1800" kern="0">
              <a:solidFill>
                <a:srgbClr val="000000"/>
              </a:solidFill>
            </a:endParaRPr>
          </a:p>
        </p:txBody>
      </p:sp>
      <p:sp>
        <p:nvSpPr>
          <p:cNvPr id="8" name="Oval 7">
            <a:extLst>
              <a:ext uri="{FF2B5EF4-FFF2-40B4-BE49-F238E27FC236}">
                <a16:creationId xmlns:a16="http://schemas.microsoft.com/office/drawing/2014/main" id="{33A9FFA1-9A7C-ACB9-A937-81264FEFF654}"/>
              </a:ext>
              <a:ext uri="{C183D7F6-B498-43B3-948B-1728B52AA6E4}">
                <adec:decorative xmlns:adec="http://schemas.microsoft.com/office/drawing/2017/decorative" val="1"/>
              </a:ext>
            </a:extLst>
          </p:cNvPr>
          <p:cNvSpPr/>
          <p:nvPr/>
        </p:nvSpPr>
        <p:spPr bwMode="auto">
          <a:xfrm>
            <a:off x="762630" y="2950601"/>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s-ES" sz="1800" b="1" i="0" strike="noStrike" cap="none" spc="0" baseline="0">
                <a:solidFill>
                  <a:srgbClr val="000000"/>
                </a:solidFill>
                <a:effectLst/>
                <a:latin typeface="Segoe UI"/>
                <a:ea typeface="Segoe UI"/>
                <a:cs typeface="Segoe UI"/>
              </a:rPr>
              <a:t>2</a:t>
            </a:r>
          </a:p>
        </p:txBody>
      </p:sp>
      <p:sp>
        <p:nvSpPr>
          <p:cNvPr id="13" name="Graphic 26">
            <a:extLst>
              <a:ext uri="{FF2B5EF4-FFF2-40B4-BE49-F238E27FC236}">
                <a16:creationId xmlns:a16="http://schemas.microsoft.com/office/drawing/2014/main" id="{F5C45329-F8F0-C75F-555D-7D7FE0064494}"/>
              </a:ext>
              <a:ext uri="{C183D7F6-B498-43B3-948B-1728B52AA6E4}">
                <adec:decorative xmlns:adec="http://schemas.microsoft.com/office/drawing/2017/decorative" val="1"/>
              </a:ext>
            </a:extLst>
          </p:cNvPr>
          <p:cNvSpPr/>
          <p:nvPr/>
        </p:nvSpPr>
        <p:spPr>
          <a:xfrm>
            <a:off x="1281750" y="3916942"/>
            <a:ext cx="135234" cy="94984"/>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defTabSz="914400"/>
            <a:endParaRPr lang="en-US" sz="1800" kern="0">
              <a:solidFill>
                <a:srgbClr val="000000"/>
              </a:solidFill>
            </a:endParaRPr>
          </a:p>
        </p:txBody>
      </p:sp>
    </p:spTree>
    <p:custDataLst>
      <p:tags r:id="rId1"/>
    </p:custDataLst>
    <p:extLst>
      <p:ext uri="{BB962C8B-B14F-4D97-AF65-F5344CB8AC3E}">
        <p14:creationId xmlns:p14="http://schemas.microsoft.com/office/powerpoint/2010/main" val="199466761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s-ES" sz="3200" b="0" i="0" strike="noStrike" cap="none" spc="0" baseline="0" dirty="0">
                <a:solidFill>
                  <a:srgbClr val="000000"/>
                </a:solidFill>
                <a:effectLst/>
                <a:latin typeface="Segoe UI Semibold"/>
                <a:ea typeface="Segoe UI Semibold"/>
                <a:cs typeface="Segoe UI Semibold"/>
              </a:rPr>
              <a:t>Resumen</a:t>
            </a:r>
          </a:p>
        </p:txBody>
      </p:sp>
      <p:grpSp>
        <p:nvGrpSpPr>
          <p:cNvPr id="38" name="Group 37">
            <a:extLst>
              <a:ext uri="{FF2B5EF4-FFF2-40B4-BE49-F238E27FC236}">
                <a16:creationId xmlns:a16="http://schemas.microsoft.com/office/drawing/2014/main" id="{E20AF27C-E661-4299-5962-923D6E1A23B5}"/>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39" name="Oval 38">
              <a:extLst>
                <a:ext uri="{FF2B5EF4-FFF2-40B4-BE49-F238E27FC236}">
                  <a16:creationId xmlns:a16="http://schemas.microsoft.com/office/drawing/2014/main" id="{91E7A173-8AF8-A990-5070-3E07DDFB81FE}"/>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0" name="Picture 39">
              <a:extLst>
                <a:ext uri="{FF2B5EF4-FFF2-40B4-BE49-F238E27FC236}">
                  <a16:creationId xmlns:a16="http://schemas.microsoft.com/office/drawing/2014/main" id="{941F7C97-C6A7-6C37-7E7D-520425886E56}"/>
                </a:ext>
              </a:extLst>
            </p:cNvPr>
            <p:cNvPicPr/>
            <p:nvPr/>
          </p:nvPicPr>
          <p:blipFill>
            <a:blip r:embed="rId4"/>
            <a:stretch>
              <a:fillRect/>
            </a:stretch>
          </p:blipFill>
          <p:spPr>
            <a:xfrm>
              <a:off x="5749602" y="2325202"/>
              <a:ext cx="692796" cy="692796"/>
            </a:xfrm>
            <a:prstGeom prst="rect">
              <a:avLst/>
            </a:prstGeom>
            <a:noFill/>
          </p:spPr>
        </p:pic>
      </p:grpSp>
      <p:sp>
        <p:nvSpPr>
          <p:cNvPr id="35" name="Text Placeholder 34">
            <a:extLst>
              <a:ext uri="{FF2B5EF4-FFF2-40B4-BE49-F238E27FC236}">
                <a16:creationId xmlns:a16="http://schemas.microsoft.com/office/drawing/2014/main" id="{6D015F63-F28E-1BCC-CD92-7AA8A02607EB}"/>
              </a:ext>
            </a:extLst>
          </p:cNvPr>
          <p:cNvSpPr>
            <a:spLocks noGrp="1"/>
          </p:cNvSpPr>
          <p:nvPr>
            <p:ph type="body" sz="quarter" idx="17"/>
          </p:nvPr>
        </p:nvSpPr>
        <p:spPr>
          <a:xfrm>
            <a:off x="4264197" y="1585913"/>
            <a:ext cx="5364224" cy="4663440"/>
          </a:xfrm>
        </p:spPr>
        <p:txBody>
          <a:bodyPr/>
          <a:lstStyle/>
          <a:p>
            <a:r>
              <a:rPr lang="es-ES" sz="1600" b="0" i="0" strike="noStrike" cap="none" spc="0" baseline="0" dirty="0">
                <a:solidFill>
                  <a:srgbClr val="000000"/>
                </a:solidFill>
                <a:effectLst/>
                <a:latin typeface="Segoe UI Semibold"/>
                <a:ea typeface="Segoe UI Semibold"/>
                <a:cs typeface="Segoe UI Semibold"/>
              </a:rPr>
              <a:t>Conceptos básicos de IA</a:t>
            </a:r>
          </a:p>
          <a:p>
            <a:pPr marL="285750" indent="-285750">
              <a:buFont typeface="Arial" panose="020B0604020202020204" pitchFamily="34" charset="0"/>
              <a:buChar char="•"/>
            </a:pPr>
            <a:r>
              <a:rPr lang="es-ES" sz="1600" b="0" i="0" strike="noStrike" cap="none" spc="0" baseline="0" dirty="0">
                <a:solidFill>
                  <a:srgbClr val="000000"/>
                </a:solidFill>
                <a:effectLst/>
                <a:latin typeface="Segoe UI"/>
                <a:ea typeface="Segoe UI"/>
                <a:cs typeface="Segoe UI"/>
              </a:rPr>
              <a:t>¿Qué es la inteligencia artificial?</a:t>
            </a:r>
          </a:p>
          <a:p>
            <a:pPr marL="285750" indent="-285750">
              <a:buFont typeface="Arial" panose="020B0604020202020204" pitchFamily="34" charset="0"/>
              <a:buChar char="•"/>
            </a:pPr>
            <a:r>
              <a:rPr lang="es-ES" sz="1600" b="0" i="0" strike="noStrike" cap="none" spc="0" baseline="0" dirty="0">
                <a:solidFill>
                  <a:srgbClr val="000000"/>
                </a:solidFill>
                <a:effectLst/>
                <a:latin typeface="Segoe UI"/>
                <a:ea typeface="Segoe UI"/>
                <a:cs typeface="Segoe UI"/>
              </a:rPr>
              <a:t>Cargas de trabajo comunes de IA.</a:t>
            </a:r>
          </a:p>
          <a:p>
            <a:pPr marL="285750" indent="-285750">
              <a:buFont typeface="Arial" panose="020B0604020202020204" pitchFamily="34" charset="0"/>
              <a:buChar char="•"/>
            </a:pPr>
            <a:r>
              <a:rPr lang="es-ES" sz="1600" b="0" i="0" strike="noStrike" cap="none" spc="0" baseline="0" dirty="0">
                <a:solidFill>
                  <a:srgbClr val="000000"/>
                </a:solidFill>
                <a:effectLst/>
                <a:latin typeface="Segoe UI"/>
                <a:ea typeface="Segoe UI"/>
                <a:cs typeface="Segoe UI"/>
              </a:rPr>
              <a:t>Principios de IA responsable</a:t>
            </a:r>
          </a:p>
          <a:p>
            <a:endParaRPr lang="en-US" dirty="0">
              <a:latin typeface="+mn-lt"/>
            </a:endParaRPr>
          </a:p>
          <a:p>
            <a:r>
              <a:rPr lang="es-ES" sz="1600" b="0" i="0" strike="noStrike" cap="none" spc="0" baseline="0" dirty="0">
                <a:solidFill>
                  <a:srgbClr val="000000"/>
                </a:solidFill>
                <a:effectLst/>
                <a:latin typeface="Segoe UI Semibold"/>
                <a:ea typeface="Segoe UI Semibold"/>
                <a:cs typeface="Segoe UI Semibold"/>
              </a:rPr>
              <a:t>Aspectos básicos del aprendizaje automático</a:t>
            </a:r>
            <a:endParaRPr lang="en-US" dirty="0">
              <a:latin typeface="+mn-lt"/>
            </a:endParaRPr>
          </a:p>
          <a:p>
            <a:pPr marL="285750" indent="-285750">
              <a:buFont typeface="Arial" panose="020B0604020202020204" pitchFamily="34" charset="0"/>
              <a:buChar char="•"/>
            </a:pPr>
            <a:r>
              <a:rPr lang="es-ES" sz="1600" b="0" i="0" strike="noStrike" cap="none" spc="0" baseline="0" dirty="0">
                <a:solidFill>
                  <a:srgbClr val="000000"/>
                </a:solidFill>
                <a:effectLst/>
                <a:latin typeface="Segoe UI"/>
                <a:ea typeface="Segoe UI"/>
                <a:cs typeface="Segoe UI"/>
              </a:rPr>
              <a:t>¿Qué es el aprendizaje automático?</a:t>
            </a:r>
          </a:p>
          <a:p>
            <a:pPr marL="285750" indent="-285750">
              <a:buFont typeface="Arial" panose="020B0604020202020204" pitchFamily="34" charset="0"/>
              <a:buChar char="•"/>
            </a:pPr>
            <a:r>
              <a:rPr lang="es-ES" sz="1600" b="0" i="0" strike="noStrike" cap="none" spc="0" baseline="0" dirty="0">
                <a:solidFill>
                  <a:srgbClr val="000000"/>
                </a:solidFill>
                <a:effectLst/>
                <a:latin typeface="Segoe UI"/>
                <a:ea typeface="Segoe UI"/>
                <a:cs typeface="Segoe UI"/>
              </a:rPr>
              <a:t>Tipos de aprendizaje automático</a:t>
            </a:r>
          </a:p>
          <a:p>
            <a:pPr marL="285750" indent="-285750">
              <a:buFont typeface="Arial" panose="020B0604020202020204" pitchFamily="34" charset="0"/>
              <a:buChar char="•"/>
            </a:pPr>
            <a:r>
              <a:rPr lang="es-ES" sz="1600" b="0" i="0" strike="noStrike" cap="none" spc="0" baseline="0" dirty="0">
                <a:solidFill>
                  <a:srgbClr val="000000"/>
                </a:solidFill>
                <a:effectLst/>
                <a:latin typeface="Segoe UI"/>
                <a:ea typeface="Segoe UI"/>
                <a:cs typeface="Segoe UI"/>
              </a:rPr>
              <a:t>Entrenamiento y validación del modelo</a:t>
            </a:r>
          </a:p>
          <a:p>
            <a:pPr marL="285750" indent="-285750">
              <a:buFont typeface="Arial" panose="020B0604020202020204" pitchFamily="34" charset="0"/>
              <a:buChar char="•"/>
            </a:pPr>
            <a:r>
              <a:rPr lang="es-ES" sz="1600" b="0" i="0" strike="noStrike" cap="none" spc="0" baseline="0" dirty="0">
                <a:solidFill>
                  <a:srgbClr val="000000"/>
                </a:solidFill>
                <a:effectLst/>
                <a:latin typeface="Segoe UI"/>
                <a:ea typeface="Segoe UI"/>
                <a:cs typeface="Segoe UI"/>
              </a:rPr>
              <a:t>¿Qué es el aprendizaje profundo?</a:t>
            </a:r>
          </a:p>
          <a:p>
            <a:pPr marL="285750" indent="-285750">
              <a:buFont typeface="Arial" panose="020B0604020202020204" pitchFamily="34" charset="0"/>
              <a:buChar char="•"/>
            </a:pPr>
            <a:r>
              <a:rPr lang="es-ES" sz="1600" b="0" i="0" strike="noStrike" cap="none" spc="0" baseline="0" dirty="0">
                <a:solidFill>
                  <a:srgbClr val="000000"/>
                </a:solidFill>
                <a:effectLst/>
                <a:latin typeface="Segoe UI"/>
                <a:ea typeface="Segoe UI"/>
                <a:cs typeface="Segoe UI"/>
              </a:rPr>
              <a:t>¿Qué es Azure Machine </a:t>
            </a:r>
            <a:r>
              <a:rPr lang="es-ES" sz="1600" b="0" i="0" strike="noStrike" cap="none" spc="0" baseline="0" dirty="0" err="1">
                <a:solidFill>
                  <a:srgbClr val="000000"/>
                </a:solidFill>
                <a:effectLst/>
                <a:latin typeface="Segoe UI"/>
                <a:ea typeface="Segoe UI"/>
                <a:cs typeface="Segoe UI"/>
              </a:rPr>
              <a:t>Learning</a:t>
            </a:r>
            <a:r>
              <a:rPr lang="es-ES" sz="1600" b="0" i="0" strike="noStrike" cap="none" spc="0" baseline="0" dirty="0">
                <a:solidFill>
                  <a:srgbClr val="000000"/>
                </a:solidFill>
                <a:effectLst/>
                <a:latin typeface="Segoe UI"/>
                <a:ea typeface="Segoe UI"/>
                <a:cs typeface="Segoe UI"/>
              </a:rPr>
              <a:t>?</a:t>
            </a:r>
          </a:p>
          <a:p>
            <a:endParaRPr lang="en-US" dirty="0">
              <a:latin typeface="+mn-lt"/>
            </a:endParaRPr>
          </a:p>
          <a:p>
            <a:r>
              <a:rPr lang="es-ES" sz="1600" b="0" i="0" strike="noStrike" cap="none" spc="0" baseline="0" dirty="0">
                <a:solidFill>
                  <a:srgbClr val="000000"/>
                </a:solidFill>
                <a:effectLst/>
                <a:latin typeface="Segoe UI Semibold"/>
                <a:ea typeface="Segoe UI Semibold"/>
                <a:cs typeface="Segoe UI Semibold"/>
              </a:rPr>
              <a:t>Aspectos básicos de los servicios de Azure AI</a:t>
            </a:r>
            <a:endParaRPr lang="en-US" dirty="0">
              <a:latin typeface="+mn-lt"/>
            </a:endParaRPr>
          </a:p>
          <a:p>
            <a:pPr marL="285750" indent="-285750">
              <a:buFont typeface="Arial" panose="020B0604020202020204" pitchFamily="34" charset="0"/>
              <a:buChar char="•"/>
            </a:pPr>
            <a:r>
              <a:rPr lang="es-ES" sz="1600" b="0" i="0" strike="noStrike" cap="none" spc="0" baseline="0" dirty="0">
                <a:solidFill>
                  <a:srgbClr val="000000"/>
                </a:solidFill>
                <a:effectLst/>
                <a:latin typeface="Segoe UI"/>
                <a:ea typeface="Segoe UI"/>
                <a:cs typeface="Segoe UI"/>
              </a:rPr>
              <a:t>Aspectos básicos de Azure</a:t>
            </a:r>
          </a:p>
          <a:p>
            <a:pPr marL="285750" indent="-285750">
              <a:buFont typeface="Arial" panose="020B0604020202020204" pitchFamily="34" charset="0"/>
              <a:buChar char="•"/>
            </a:pPr>
            <a:r>
              <a:rPr lang="es-ES" sz="1600" b="0" i="0" strike="noStrike" cap="none" spc="0" baseline="0" dirty="0">
                <a:solidFill>
                  <a:srgbClr val="000000"/>
                </a:solidFill>
                <a:effectLst/>
                <a:latin typeface="Segoe UI"/>
                <a:ea typeface="Segoe UI"/>
                <a:cs typeface="Segoe UI"/>
              </a:rPr>
              <a:t>Servicios de IA en Microsoft Azure</a:t>
            </a:r>
          </a:p>
          <a:p>
            <a:pPr marL="285750" indent="-285750">
              <a:buFont typeface="Arial" panose="020B0604020202020204" pitchFamily="34" charset="0"/>
              <a:buChar char="•"/>
            </a:pPr>
            <a:r>
              <a:rPr lang="es-ES" sz="1600" b="0" i="0" strike="noStrike" cap="none" spc="0" baseline="0" dirty="0">
                <a:solidFill>
                  <a:srgbClr val="000000"/>
                </a:solidFill>
                <a:effectLst/>
                <a:latin typeface="Segoe UI"/>
                <a:ea typeface="Segoe UI"/>
                <a:cs typeface="Segoe UI"/>
              </a:rPr>
              <a:t>Servicios de Azure AI</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endParaRPr lang="en-US" dirty="0">
              <a:latin typeface="+mn-lt"/>
            </a:endParaRPr>
          </a:p>
          <a:p>
            <a:endParaRPr lang="en-US" sz="1800" dirty="0"/>
          </a:p>
        </p:txBody>
      </p:sp>
    </p:spTree>
    <p:custDataLst>
      <p:tags r:id="rId1"/>
    </p:custDataLst>
    <p:extLst>
      <p:ext uri="{BB962C8B-B14F-4D97-AF65-F5344CB8AC3E}">
        <p14:creationId xmlns:p14="http://schemas.microsoft.com/office/powerpoint/2010/main" val="6015554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s-ES" sz="3200" b="0" i="0" strike="noStrike" cap="none" spc="0" baseline="0" dirty="0">
                <a:solidFill>
                  <a:srgbClr val="000000"/>
                </a:solidFill>
                <a:effectLst/>
                <a:latin typeface="Segoe UI Semibold"/>
                <a:ea typeface="Segoe UI Semibold"/>
                <a:cs typeface="Segoe UI Semibold"/>
              </a:rPr>
              <a:t>Referencias</a:t>
            </a:r>
          </a:p>
        </p:txBody>
      </p:sp>
      <p:sp>
        <p:nvSpPr>
          <p:cNvPr id="2" name="TextBox 1">
            <a:extLst>
              <a:ext uri="{FF2B5EF4-FFF2-40B4-BE49-F238E27FC236}">
                <a16:creationId xmlns:a16="http://schemas.microsoft.com/office/drawing/2014/main" id="{2D1AE81E-2668-DF3F-A29A-9819FF6320F3}"/>
              </a:ext>
            </a:extLst>
          </p:cNvPr>
          <p:cNvSpPr txBox="1"/>
          <p:nvPr/>
        </p:nvSpPr>
        <p:spPr>
          <a:xfrm>
            <a:off x="767443" y="1445079"/>
            <a:ext cx="5429250" cy="2462213"/>
          </a:xfrm>
          <a:prstGeom prst="rect">
            <a:avLst/>
          </a:prstGeom>
          <a:noFill/>
        </p:spPr>
        <p:txBody>
          <a:bodyPr wrap="square" lIns="0" tIns="0" rIns="0" bIns="0" rtlCol="0">
            <a:spAutoFit/>
          </a:bodyPr>
          <a:lstStyle/>
          <a:p>
            <a:pPr algn="l"/>
            <a:r>
              <a:rPr lang="es-ES" sz="2000" b="0" i="0" strike="noStrike" cap="none" spc="0" baseline="0" dirty="0">
                <a:solidFill>
                  <a:srgbClr val="000000"/>
                </a:solidFill>
                <a:effectLst/>
                <a:latin typeface="Segoe UI"/>
                <a:ea typeface="Segoe UI"/>
                <a:cs typeface="Segoe UI"/>
              </a:rPr>
              <a:t>Obtenga más información sobre:</a:t>
            </a:r>
          </a:p>
          <a:p>
            <a:pPr marL="285750" indent="-285750" algn="l">
              <a:buFont typeface="Arial" panose="020B0604020202020204" pitchFamily="34" charset="0"/>
              <a:buChar char="•"/>
            </a:pPr>
            <a:r>
              <a:rPr lang="es-ES" sz="2000" b="0" i="0" strike="noStrike" cap="none" spc="0" baseline="0" dirty="0">
                <a:solidFill>
                  <a:srgbClr val="000000"/>
                </a:solidFill>
                <a:effectLst/>
                <a:latin typeface="Segoe UI"/>
                <a:ea typeface="Segoe UI"/>
                <a:cs typeface="Segoe UI"/>
              </a:rPr>
              <a:t>Conceptos básicos de IA</a:t>
            </a:r>
          </a:p>
          <a:p>
            <a:pPr marL="285750" indent="-285750" algn="l">
              <a:buFont typeface="Arial" panose="020B0604020202020204" pitchFamily="34" charset="0"/>
              <a:buChar char="•"/>
            </a:pPr>
            <a:r>
              <a:rPr lang="es-ES" sz="2000" b="0" i="0" strike="noStrike" cap="none" spc="0" baseline="0" dirty="0">
                <a:solidFill>
                  <a:srgbClr val="000000"/>
                </a:solidFill>
                <a:effectLst/>
                <a:latin typeface="Segoe UI"/>
                <a:ea typeface="Segoe UI"/>
                <a:cs typeface="Segoe UI"/>
              </a:rPr>
              <a:t>Aspectos básicos del aprendizaje automático</a:t>
            </a:r>
          </a:p>
          <a:p>
            <a:pPr marL="285750" indent="-285750" algn="l">
              <a:buFont typeface="Arial" panose="020B0604020202020204" pitchFamily="34" charset="0"/>
              <a:buChar char="•"/>
            </a:pPr>
            <a:r>
              <a:rPr lang="es-ES" sz="2000" b="0" i="0" strike="noStrike" cap="none" spc="0" baseline="0" dirty="0">
                <a:solidFill>
                  <a:srgbClr val="000000"/>
                </a:solidFill>
                <a:effectLst/>
                <a:latin typeface="Segoe UI"/>
                <a:ea typeface="Segoe UI"/>
                <a:cs typeface="Segoe UI"/>
              </a:rPr>
              <a:t>Aspectos básicos de los servicios de Azure AI</a:t>
            </a:r>
          </a:p>
          <a:p>
            <a:pPr marL="285750" indent="-285750" algn="l">
              <a:buFont typeface="Arial" panose="020B0604020202020204" pitchFamily="34" charset="0"/>
              <a:buChar char="•"/>
            </a:pPr>
            <a:endParaRPr lang="en-US" sz="2000" dirty="0"/>
          </a:p>
          <a:p>
            <a:pPr algn="l"/>
            <a:r>
              <a:rPr lang="es-ES" sz="2000" b="0" i="0" strike="noStrike" cap="none" spc="0" baseline="0" dirty="0">
                <a:solidFill>
                  <a:srgbClr val="000000"/>
                </a:solidFill>
                <a:effectLst/>
                <a:latin typeface="Segoe UI"/>
                <a:ea typeface="Segoe UI"/>
                <a:cs typeface="Segoe UI"/>
              </a:rPr>
              <a:t>A través del contenido de </a:t>
            </a:r>
            <a:r>
              <a:rPr lang="es-ES" sz="2000" b="0" i="0" strike="noStrike" cap="none" spc="0" baseline="0" dirty="0" err="1">
                <a:solidFill>
                  <a:srgbClr val="000000"/>
                </a:solidFill>
                <a:effectLst/>
                <a:latin typeface="Segoe UI"/>
                <a:ea typeface="Segoe UI"/>
                <a:cs typeface="Segoe UI"/>
              </a:rPr>
              <a:t>Learn</a:t>
            </a:r>
            <a:r>
              <a:rPr lang="es-ES" sz="2000" b="0" i="0" strike="noStrike" cap="none" spc="0" baseline="0" dirty="0">
                <a:solidFill>
                  <a:srgbClr val="000000"/>
                </a:solidFill>
                <a:effectLst/>
                <a:latin typeface="Segoe UI"/>
                <a:ea typeface="Segoe UI"/>
                <a:cs typeface="Segoe UI"/>
              </a:rPr>
              <a:t>: </a:t>
            </a:r>
            <a:r>
              <a:rPr lang="es-ES" sz="2000" b="0" i="0" strike="noStrike" cap="none" spc="0" baseline="0" dirty="0">
                <a:solidFill>
                  <a:srgbClr val="000000"/>
                </a:solidFill>
                <a:effectLst/>
                <a:latin typeface="Segoe UI"/>
                <a:ea typeface="Segoe UI"/>
                <a:cs typeface="Segoe UI"/>
                <a:hlinkClick r:id="rId4"/>
              </a:rPr>
              <a:t>Aspectos básicos de Microsoft Azure AI: Información general de IA - Formación | Microsoft </a:t>
            </a:r>
            <a:r>
              <a:rPr lang="es-ES" sz="2000" b="0" i="0" strike="noStrike" cap="none" spc="0" baseline="0" dirty="0" err="1">
                <a:solidFill>
                  <a:srgbClr val="000000"/>
                </a:solidFill>
                <a:effectLst/>
                <a:latin typeface="Segoe UI"/>
                <a:ea typeface="Segoe UI"/>
                <a:cs typeface="Segoe UI"/>
                <a:hlinkClick r:id="rId4"/>
              </a:rPr>
              <a:t>Learn</a:t>
            </a:r>
            <a:endParaRPr lang="en-US" sz="2000" dirty="0"/>
          </a:p>
        </p:txBody>
      </p:sp>
      <p:sp>
        <p:nvSpPr>
          <p:cNvPr id="6" name="Oval 5">
            <a:extLst>
              <a:ext uri="{FF2B5EF4-FFF2-40B4-BE49-F238E27FC236}">
                <a16:creationId xmlns:a16="http://schemas.microsoft.com/office/drawing/2014/main" id="{8F4DF9BA-05D2-7EE2-9A49-8C660DF26D5C}"/>
              </a:ext>
              <a:ext uri="{C183D7F6-B498-43B3-948B-1728B52AA6E4}">
                <adec:decorative xmlns:adec="http://schemas.microsoft.com/office/drawing/2017/decorative" val="1"/>
              </a:ext>
            </a:extLst>
          </p:cNvPr>
          <p:cNvSpPr/>
          <p:nvPr/>
        </p:nvSpPr>
        <p:spPr bwMode="auto">
          <a:xfrm>
            <a:off x="7777956" y="1752600"/>
            <a:ext cx="3657600" cy="3657600"/>
          </a:xfrm>
          <a:prstGeom prst="ellipse">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D24AE350-9241-4B7D-8786-D1531B509DA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49419" y="1871663"/>
            <a:ext cx="3114674" cy="3114674"/>
          </a:xfrm>
          <a:prstGeom prst="rect">
            <a:avLst/>
          </a:prstGeom>
        </p:spPr>
      </p:pic>
    </p:spTree>
    <p:custDataLst>
      <p:tags r:id="rId1"/>
    </p:custDataLst>
    <p:extLst>
      <p:ext uri="{BB962C8B-B14F-4D97-AF65-F5344CB8AC3E}">
        <p14:creationId xmlns:p14="http://schemas.microsoft.com/office/powerpoint/2010/main" val="41603542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948C55-432D-4917-9553-C2E5899045EB}"/>
              </a:ext>
            </a:extLst>
          </p:cNvPr>
          <p:cNvSpPr>
            <a:spLocks noGrp="1"/>
          </p:cNvSpPr>
          <p:nvPr>
            <p:ph type="title"/>
          </p:nvPr>
        </p:nvSpPr>
        <p:spPr/>
        <p:txBody>
          <a:bodyPr/>
          <a:lstStyle/>
          <a:p>
            <a:r>
              <a:rPr lang="es-ES" sz="2800" b="0" i="0" strike="noStrike" cap="none" spc="0" baseline="0" dirty="0">
                <a:solidFill>
                  <a:srgbClr val="FFFFFF"/>
                </a:solidFill>
                <a:effectLst/>
                <a:latin typeface="Segoe UI Semibold"/>
                <a:ea typeface="Segoe UI Semibold"/>
                <a:cs typeface="Segoe UI Semibold"/>
              </a:rPr>
              <a:t>Diapositiva de cierre</a:t>
            </a:r>
          </a:p>
        </p:txBody>
      </p:sp>
    </p:spTree>
    <p:custDataLst>
      <p:tags r:id="rId1"/>
    </p:custDataLst>
    <p:extLst>
      <p:ext uri="{BB962C8B-B14F-4D97-AF65-F5344CB8AC3E}">
        <p14:creationId xmlns:p14="http://schemas.microsoft.com/office/powerpoint/2010/main" val="18563841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487680"/>
          </a:xfrm>
        </p:spPr>
        <p:txBody>
          <a:bodyPr/>
          <a:lstStyle/>
          <a:p>
            <a:r>
              <a:rPr lang="es-ES" sz="3200" b="0" i="0" strike="noStrike" cap="none" spc="0" baseline="0" dirty="0">
                <a:solidFill>
                  <a:srgbClr val="000000"/>
                </a:solidFill>
                <a:effectLst/>
                <a:latin typeface="Segoe UI Semibold"/>
                <a:ea typeface="Segoe UI Semibold"/>
                <a:cs typeface="Segoe UI Semibold"/>
              </a:rPr>
              <a:t>Objetivos de aprendizaje</a:t>
            </a:r>
          </a:p>
        </p:txBody>
      </p:sp>
      <p:sp>
        <p:nvSpPr>
          <p:cNvPr id="39" name="Text Placeholder 2">
            <a:extLst>
              <a:ext uri="{FF2B5EF4-FFF2-40B4-BE49-F238E27FC236}">
                <a16:creationId xmlns:a16="http://schemas.microsoft.com/office/drawing/2014/main" id="{4E70BA97-F389-31EB-D663-D113F6902DBC}"/>
              </a:ext>
            </a:extLst>
          </p:cNvPr>
          <p:cNvSpPr txBox="1"/>
          <p:nvPr/>
        </p:nvSpPr>
        <p:spPr>
          <a:xfrm>
            <a:off x="588262" y="1196620"/>
            <a:ext cx="8193024" cy="246221"/>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ES" sz="1800" b="0" i="0" strike="noStrike" cap="none" spc="0" baseline="0" dirty="0">
                <a:solidFill>
                  <a:srgbClr val="000000"/>
                </a:solidFill>
                <a:effectLst/>
                <a:latin typeface="Segoe UI"/>
                <a:ea typeface="Segoe UI"/>
                <a:cs typeface="Segoe UI"/>
              </a:rPr>
              <a:t>Tras finalizar este módulo, podrá:</a:t>
            </a:r>
          </a:p>
        </p:txBody>
      </p:sp>
      <p:sp>
        <p:nvSpPr>
          <p:cNvPr id="80" name="Oval 79">
            <a:extLst>
              <a:ext uri="{FF2B5EF4-FFF2-40B4-BE49-F238E27FC236}">
                <a16:creationId xmlns:a16="http://schemas.microsoft.com/office/drawing/2014/main" id="{71DB8D22-926F-853E-F0C8-764493609A16}"/>
              </a:ext>
            </a:extLst>
          </p:cNvPr>
          <p:cNvSpPr/>
          <p:nvPr/>
        </p:nvSpPr>
        <p:spPr bwMode="auto">
          <a:xfrm>
            <a:off x="624243" y="1561801"/>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s-ES" sz="2800" b="1" i="0" strike="noStrike" cap="none" spc="0" baseline="0">
                <a:solidFill>
                  <a:srgbClr val="000000"/>
                </a:solidFill>
                <a:effectLst/>
                <a:latin typeface="Segoe UI"/>
                <a:ea typeface="Segoe UI"/>
                <a:cs typeface="Segoe UI"/>
              </a:rPr>
              <a:t>1</a:t>
            </a:r>
          </a:p>
        </p:txBody>
      </p:sp>
      <p:sp>
        <p:nvSpPr>
          <p:cNvPr id="98" name="Oval 97">
            <a:extLst>
              <a:ext uri="{FF2B5EF4-FFF2-40B4-BE49-F238E27FC236}">
                <a16:creationId xmlns:a16="http://schemas.microsoft.com/office/drawing/2014/main" id="{FB9D4D78-EC2D-5052-0537-EF8AA477E116}"/>
              </a:ext>
            </a:extLst>
          </p:cNvPr>
          <p:cNvSpPr/>
          <p:nvPr/>
        </p:nvSpPr>
        <p:spPr bwMode="auto">
          <a:xfrm>
            <a:off x="624243" y="2610357"/>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s-ES" sz="2800" b="1" i="0" strike="noStrike" cap="none" spc="0" baseline="0">
                <a:solidFill>
                  <a:srgbClr val="000000"/>
                </a:solidFill>
                <a:effectLst/>
                <a:latin typeface="Segoe UI"/>
                <a:ea typeface="Segoe UI"/>
                <a:cs typeface="Segoe UI"/>
              </a:rPr>
              <a:t>2</a:t>
            </a:r>
          </a:p>
        </p:txBody>
      </p:sp>
      <p:sp>
        <p:nvSpPr>
          <p:cNvPr id="101" name="Oval 100">
            <a:extLst>
              <a:ext uri="{FF2B5EF4-FFF2-40B4-BE49-F238E27FC236}">
                <a16:creationId xmlns:a16="http://schemas.microsoft.com/office/drawing/2014/main" id="{E06C7E83-F806-C0D7-C7A7-6090B76A8795}"/>
              </a:ext>
            </a:extLst>
          </p:cNvPr>
          <p:cNvSpPr/>
          <p:nvPr/>
        </p:nvSpPr>
        <p:spPr bwMode="auto">
          <a:xfrm>
            <a:off x="624243" y="3656520"/>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s-ES" sz="2800" b="1" i="0" strike="noStrike" cap="none" spc="0" baseline="0">
                <a:solidFill>
                  <a:srgbClr val="000000"/>
                </a:solidFill>
                <a:effectLst/>
                <a:latin typeface="Segoe UI"/>
                <a:ea typeface="Segoe UI"/>
                <a:cs typeface="Segoe UI"/>
              </a:rPr>
              <a:t>3</a:t>
            </a:r>
          </a:p>
        </p:txBody>
      </p:sp>
      <p:sp>
        <p:nvSpPr>
          <p:cNvPr id="3" name="TextBox 2">
            <a:extLst>
              <a:ext uri="{FF2B5EF4-FFF2-40B4-BE49-F238E27FC236}">
                <a16:creationId xmlns:a16="http://schemas.microsoft.com/office/drawing/2014/main" id="{A7A334F9-008A-772B-75DD-94814D31A5C5}"/>
              </a:ext>
            </a:extLst>
          </p:cNvPr>
          <p:cNvSpPr txBox="1"/>
          <p:nvPr/>
        </p:nvSpPr>
        <p:spPr>
          <a:xfrm>
            <a:off x="1278672" y="1658721"/>
            <a:ext cx="9084527" cy="365760"/>
          </a:xfrm>
          <a:prstGeom prst="rect">
            <a:avLst/>
          </a:prstGeom>
          <a:noFill/>
        </p:spPr>
        <p:txBody>
          <a:bodyPr wrap="square">
            <a:spAutoFit/>
          </a:bodyPr>
          <a:lstStyle/>
          <a:p>
            <a:r>
              <a:rPr lang="es-ES" sz="1800" b="0" i="0" strike="noStrike" cap="none" spc="0" baseline="0" dirty="0">
                <a:solidFill>
                  <a:srgbClr val="000000"/>
                </a:solidFill>
                <a:effectLst/>
                <a:latin typeface="Segoe UI"/>
                <a:ea typeface="Segoe UI"/>
                <a:cs typeface="Segoe UI"/>
              </a:rPr>
              <a:t>Explicar qué es la IA y comprender la importancia de la IA responsable.</a:t>
            </a:r>
          </a:p>
        </p:txBody>
      </p:sp>
      <p:sp>
        <p:nvSpPr>
          <p:cNvPr id="4" name="TextBox 3">
            <a:extLst>
              <a:ext uri="{FF2B5EF4-FFF2-40B4-BE49-F238E27FC236}">
                <a16:creationId xmlns:a16="http://schemas.microsoft.com/office/drawing/2014/main" id="{DB579C9B-F7A4-7E0C-9200-F2877670E307}"/>
              </a:ext>
            </a:extLst>
          </p:cNvPr>
          <p:cNvSpPr txBox="1"/>
          <p:nvPr/>
        </p:nvSpPr>
        <p:spPr>
          <a:xfrm>
            <a:off x="1278672" y="2686972"/>
            <a:ext cx="9277567" cy="365760"/>
          </a:xfrm>
          <a:prstGeom prst="rect">
            <a:avLst/>
          </a:prstGeom>
          <a:noFill/>
        </p:spPr>
        <p:txBody>
          <a:bodyPr wrap="square">
            <a:spAutoFit/>
          </a:bodyPr>
          <a:lstStyle/>
          <a:p>
            <a:pPr marL="0" indent="0">
              <a:buNone/>
            </a:pPr>
            <a:r>
              <a:rPr lang="es-ES" sz="1800" b="0" i="0" strike="noStrike" cap="none" spc="0" baseline="0" dirty="0">
                <a:solidFill>
                  <a:srgbClr val="000000"/>
                </a:solidFill>
                <a:effectLst/>
                <a:latin typeface="Segoe UI"/>
                <a:ea typeface="Segoe UI"/>
                <a:cs typeface="Segoe UI"/>
              </a:rPr>
              <a:t>Comprender los distintos tipos de modelos de Machine </a:t>
            </a:r>
            <a:r>
              <a:rPr lang="es-ES" sz="1800" b="0" i="0" strike="noStrike" cap="none" spc="0" baseline="0" dirty="0" err="1">
                <a:solidFill>
                  <a:srgbClr val="000000"/>
                </a:solidFill>
                <a:effectLst/>
                <a:latin typeface="Segoe UI"/>
                <a:ea typeface="Segoe UI"/>
                <a:cs typeface="Segoe UI"/>
              </a:rPr>
              <a:t>Learning</a:t>
            </a:r>
            <a:r>
              <a:rPr lang="es-ES" sz="1800" b="0" i="0" strike="noStrike" cap="none" spc="0" baseline="0" dirty="0">
                <a:solidFill>
                  <a:srgbClr val="000000"/>
                </a:solidFill>
                <a:effectLst/>
                <a:latin typeface="Segoe UI"/>
                <a:ea typeface="Segoe UI"/>
                <a:cs typeface="Segoe UI"/>
              </a:rPr>
              <a:t>.</a:t>
            </a:r>
          </a:p>
        </p:txBody>
      </p:sp>
      <p:sp>
        <p:nvSpPr>
          <p:cNvPr id="5" name="TextBox 4">
            <a:extLst>
              <a:ext uri="{FF2B5EF4-FFF2-40B4-BE49-F238E27FC236}">
                <a16:creationId xmlns:a16="http://schemas.microsoft.com/office/drawing/2014/main" id="{A5B8A17C-B91D-30D4-5E57-41F17094592B}"/>
              </a:ext>
            </a:extLst>
          </p:cNvPr>
          <p:cNvSpPr txBox="1"/>
          <p:nvPr/>
        </p:nvSpPr>
        <p:spPr>
          <a:xfrm>
            <a:off x="1278672" y="3750747"/>
            <a:ext cx="9755088" cy="365760"/>
          </a:xfrm>
          <a:prstGeom prst="rect">
            <a:avLst/>
          </a:prstGeom>
          <a:noFill/>
        </p:spPr>
        <p:txBody>
          <a:bodyPr wrap="square">
            <a:spAutoFit/>
          </a:bodyPr>
          <a:lstStyle/>
          <a:p>
            <a:pPr marL="0" indent="0">
              <a:buNone/>
            </a:pPr>
            <a:r>
              <a:rPr lang="es-ES" sz="1800" b="0" i="0" strike="noStrike" cap="none" spc="0" baseline="0" dirty="0">
                <a:solidFill>
                  <a:srgbClr val="000000"/>
                </a:solidFill>
                <a:effectLst/>
                <a:latin typeface="Segoe UI"/>
                <a:ea typeface="Segoe UI"/>
                <a:cs typeface="Segoe UI"/>
              </a:rPr>
              <a:t>Identificar los servicios de IA disponibles en Azure y para qué se usan.</a:t>
            </a:r>
          </a:p>
        </p:txBody>
      </p:sp>
    </p:spTree>
    <p:custDataLst>
      <p:tags r:id="rId1"/>
    </p:custDataLst>
    <p:extLst>
      <p:ext uri="{BB962C8B-B14F-4D97-AF65-F5344CB8AC3E}">
        <p14:creationId xmlns:p14="http://schemas.microsoft.com/office/powerpoint/2010/main" val="193124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3451523"/>
            <a:ext cx="6345239" cy="548640"/>
          </a:xfrm>
        </p:spPr>
        <p:txBody>
          <a:bodyPr/>
          <a:lstStyle/>
          <a:p>
            <a:r>
              <a:rPr lang="es-ES" sz="3600" b="0" i="0" strike="noStrike" cap="none" spc="-50" baseline="0" dirty="0">
                <a:solidFill>
                  <a:srgbClr val="000000"/>
                </a:solidFill>
                <a:effectLst/>
                <a:latin typeface="Segoe UI"/>
                <a:ea typeface="Segoe UI"/>
                <a:cs typeface="Segoe UI"/>
              </a:rPr>
              <a:t>Conceptos básicos de IA</a:t>
            </a:r>
          </a:p>
        </p:txBody>
      </p:sp>
    </p:spTree>
    <p:custDataLst>
      <p:tags r:id="rId1"/>
    </p:custDataLst>
    <p:extLst>
      <p:ext uri="{BB962C8B-B14F-4D97-AF65-F5344CB8AC3E}">
        <p14:creationId xmlns:p14="http://schemas.microsoft.com/office/powerpoint/2010/main" val="200581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5153A-7CF3-4A72-A493-1FD6EEF90D07}"/>
              </a:ext>
            </a:extLst>
          </p:cNvPr>
          <p:cNvSpPr>
            <a:spLocks noGrp="1"/>
          </p:cNvSpPr>
          <p:nvPr>
            <p:ph type="title"/>
          </p:nvPr>
        </p:nvSpPr>
        <p:spPr>
          <a:xfrm>
            <a:off x="588261" y="585216"/>
            <a:ext cx="7327014" cy="975360"/>
          </a:xfrm>
        </p:spPr>
        <p:txBody>
          <a:bodyPr/>
          <a:lstStyle/>
          <a:p>
            <a:r>
              <a:rPr lang="es-ES" sz="3200" b="0" i="0" strike="noStrike" cap="none" spc="0" baseline="0" dirty="0">
                <a:solidFill>
                  <a:srgbClr val="000000"/>
                </a:solidFill>
                <a:effectLst/>
                <a:latin typeface="Segoe UI Semibold"/>
                <a:ea typeface="Segoe UI Semibold"/>
                <a:cs typeface="Segoe UI Semibold"/>
              </a:rPr>
              <a:t>¿Qué es la inteligencia artificial (IA)?</a:t>
            </a:r>
          </a:p>
        </p:txBody>
      </p:sp>
      <p:sp>
        <p:nvSpPr>
          <p:cNvPr id="12" name="Text Placeholder 11">
            <a:extLst>
              <a:ext uri="{FF2B5EF4-FFF2-40B4-BE49-F238E27FC236}">
                <a16:creationId xmlns:a16="http://schemas.microsoft.com/office/drawing/2014/main" id="{DA7AEF1B-E144-3F96-8B00-26E34281D1DA}"/>
              </a:ext>
            </a:extLst>
          </p:cNvPr>
          <p:cNvSpPr>
            <a:spLocks noGrp="1"/>
          </p:cNvSpPr>
          <p:nvPr>
            <p:ph type="body" sz="quarter" idx="16"/>
          </p:nvPr>
        </p:nvSpPr>
        <p:spPr>
          <a:xfrm>
            <a:off x="584200" y="1422705"/>
            <a:ext cx="4714663" cy="670560"/>
          </a:xfrm>
        </p:spPr>
        <p:txBody>
          <a:bodyPr/>
          <a:lstStyle/>
          <a:p>
            <a:r>
              <a:rPr lang="es-ES" sz="2200" b="0" i="0" strike="noStrike" cap="none" spc="0" baseline="0" dirty="0">
                <a:solidFill>
                  <a:srgbClr val="000000"/>
                </a:solidFill>
                <a:effectLst/>
                <a:latin typeface="Segoe UI Semibold"/>
                <a:ea typeface="Segoe UI Semibold"/>
                <a:cs typeface="Segoe UI Semibold"/>
              </a:rPr>
              <a:t>Software que imita las capacidades humanas</a:t>
            </a:r>
          </a:p>
        </p:txBody>
      </p:sp>
      <p:sp>
        <p:nvSpPr>
          <p:cNvPr id="11" name="Text Placeholder 10">
            <a:extLst>
              <a:ext uri="{FF2B5EF4-FFF2-40B4-BE49-F238E27FC236}">
                <a16:creationId xmlns:a16="http://schemas.microsoft.com/office/drawing/2014/main" id="{26C9A5F3-2CCD-4171-79F4-782668EC5C87}"/>
              </a:ext>
            </a:extLst>
          </p:cNvPr>
          <p:cNvSpPr>
            <a:spLocks noGrp="1"/>
          </p:cNvSpPr>
          <p:nvPr>
            <p:ph type="body" sz="quarter" idx="15"/>
          </p:nvPr>
        </p:nvSpPr>
        <p:spPr>
          <a:xfrm>
            <a:off x="586389" y="2291288"/>
            <a:ext cx="4793331" cy="3539430"/>
          </a:xfrm>
        </p:spPr>
        <p:txBody>
          <a:bodyPr/>
          <a:lstStyle/>
          <a:p>
            <a:pPr marL="339725" lvl="1" indent="-339725">
              <a:spcBef>
                <a:spcPts val="300"/>
              </a:spcBef>
              <a:spcAft>
                <a:spcPts val="600"/>
              </a:spcAft>
            </a:pPr>
            <a:r>
              <a:rPr lang="es-ES" sz="2000" b="0" i="0" strike="noStrike" cap="none" spc="0" baseline="0" dirty="0">
                <a:solidFill>
                  <a:srgbClr val="000000"/>
                </a:solidFill>
                <a:effectLst/>
                <a:latin typeface="Segoe UI"/>
                <a:ea typeface="Segoe UI"/>
                <a:cs typeface="Segoe UI"/>
              </a:rPr>
              <a:t>Predicción de resultados </a:t>
            </a:r>
            <a:br>
              <a:rPr lang="es-ES" sz="2000" b="0" i="0" strike="noStrike" cap="none" spc="0" baseline="0" dirty="0">
                <a:solidFill>
                  <a:srgbClr val="000000"/>
                </a:solidFill>
                <a:effectLst/>
                <a:latin typeface="Segoe UI"/>
                <a:ea typeface="Segoe UI"/>
                <a:cs typeface="Segoe UI"/>
              </a:rPr>
            </a:br>
            <a:r>
              <a:rPr lang="es-ES" sz="2000" b="0" i="0" strike="noStrike" cap="none" spc="0" baseline="0" dirty="0">
                <a:solidFill>
                  <a:srgbClr val="000000"/>
                </a:solidFill>
                <a:effectLst/>
                <a:latin typeface="Segoe UI"/>
                <a:ea typeface="Segoe UI"/>
                <a:cs typeface="Segoe UI"/>
              </a:rPr>
              <a:t>y reconocimiento de patrones basados en datos históricos.</a:t>
            </a:r>
          </a:p>
          <a:p>
            <a:pPr marL="339725" lvl="1" indent="-339725">
              <a:spcBef>
                <a:spcPts val="300"/>
              </a:spcBef>
              <a:spcAft>
                <a:spcPts val="600"/>
              </a:spcAft>
            </a:pPr>
            <a:r>
              <a:rPr lang="es-ES" sz="2000" b="0" i="0" strike="noStrike" cap="none" spc="0" baseline="0" dirty="0">
                <a:solidFill>
                  <a:srgbClr val="000000"/>
                </a:solidFill>
                <a:effectLst/>
                <a:latin typeface="Segoe UI"/>
                <a:ea typeface="Segoe UI"/>
                <a:cs typeface="Segoe UI"/>
              </a:rPr>
              <a:t>Reconocimiento de eventos anómalos y toma de decisiones.</a:t>
            </a:r>
          </a:p>
          <a:p>
            <a:pPr marL="339725" lvl="1" indent="-339725">
              <a:spcBef>
                <a:spcPts val="300"/>
              </a:spcBef>
              <a:spcAft>
                <a:spcPts val="600"/>
              </a:spcAft>
            </a:pPr>
            <a:r>
              <a:rPr lang="es-ES" sz="2000" b="0" i="0" strike="noStrike" cap="none" spc="0" baseline="0" dirty="0">
                <a:solidFill>
                  <a:srgbClr val="000000"/>
                </a:solidFill>
                <a:effectLst/>
                <a:latin typeface="Segoe UI"/>
                <a:ea typeface="Segoe UI"/>
                <a:cs typeface="Segoe UI"/>
              </a:rPr>
              <a:t>Interpretación de información visual.</a:t>
            </a:r>
          </a:p>
          <a:p>
            <a:pPr marL="339725" lvl="1" indent="-339725">
              <a:spcBef>
                <a:spcPts val="300"/>
              </a:spcBef>
              <a:spcAft>
                <a:spcPts val="600"/>
              </a:spcAft>
            </a:pPr>
            <a:r>
              <a:rPr lang="es-ES" sz="2000" b="0" i="0" strike="noStrike" cap="none" spc="0" baseline="0" dirty="0">
                <a:solidFill>
                  <a:srgbClr val="000000"/>
                </a:solidFill>
                <a:effectLst/>
                <a:latin typeface="Segoe UI"/>
                <a:ea typeface="Segoe UI"/>
                <a:cs typeface="Segoe UI"/>
              </a:rPr>
              <a:t>Comprensión del lenguaje </a:t>
            </a:r>
            <a:br>
              <a:rPr lang="es-ES" sz="2000" b="0" i="0" strike="noStrike" cap="none" spc="0" baseline="0" dirty="0">
                <a:solidFill>
                  <a:srgbClr val="000000"/>
                </a:solidFill>
                <a:effectLst/>
                <a:latin typeface="Segoe UI"/>
                <a:ea typeface="Segoe UI"/>
                <a:cs typeface="Segoe UI"/>
              </a:rPr>
            </a:br>
            <a:r>
              <a:rPr lang="es-ES" sz="2000" b="0" i="0" strike="noStrike" cap="none" spc="0" baseline="0" dirty="0">
                <a:solidFill>
                  <a:srgbClr val="000000"/>
                </a:solidFill>
                <a:effectLst/>
                <a:latin typeface="Segoe UI"/>
                <a:ea typeface="Segoe UI"/>
                <a:cs typeface="Segoe UI"/>
              </a:rPr>
              <a:t>y participación en conversaciones.</a:t>
            </a:r>
          </a:p>
          <a:p>
            <a:pPr marL="339725" lvl="1" indent="-339725">
              <a:spcBef>
                <a:spcPts val="300"/>
              </a:spcBef>
              <a:spcAft>
                <a:spcPts val="600"/>
              </a:spcAft>
            </a:pPr>
            <a:r>
              <a:rPr lang="es-ES" sz="2000" b="0" i="0" strike="noStrike" cap="none" spc="0" baseline="0" dirty="0">
                <a:solidFill>
                  <a:srgbClr val="000000"/>
                </a:solidFill>
                <a:effectLst/>
                <a:latin typeface="Segoe UI"/>
                <a:ea typeface="Segoe UI"/>
                <a:cs typeface="Segoe UI"/>
              </a:rPr>
              <a:t>Extracción de información de orígenes para obtener conocimientos.</a:t>
            </a:r>
          </a:p>
        </p:txBody>
      </p:sp>
      <p:sp>
        <p:nvSpPr>
          <p:cNvPr id="2" name="Rectangle 1">
            <a:extLst>
              <a:ext uri="{FF2B5EF4-FFF2-40B4-BE49-F238E27FC236}">
                <a16:creationId xmlns:a16="http://schemas.microsoft.com/office/drawing/2014/main" id="{3B59340E-7087-D9AF-C8ED-7941E86AFE2D}"/>
              </a:ext>
              <a:ext uri="{C183D7F6-B498-43B3-948B-1728B52AA6E4}">
                <adec:decorative xmlns:adec="http://schemas.microsoft.com/office/drawing/2017/decorative" val="1"/>
              </a:ext>
            </a:extLst>
          </p:cNvPr>
          <p:cNvSpPr/>
          <p:nvPr/>
        </p:nvSpPr>
        <p:spPr bwMode="auto">
          <a:xfrm>
            <a:off x="5981699" y="1289050"/>
            <a:ext cx="5623911" cy="3986213"/>
          </a:xfrm>
          <a:prstGeom prst="rect">
            <a:avLst/>
          </a:prstGeom>
          <a:noFill/>
          <a:ln w="38100">
            <a:solidFill>
              <a:schemeClr val="accent2"/>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descr="Head with gears">
            <a:extLst>
              <a:ext uri="{FF2B5EF4-FFF2-40B4-BE49-F238E27FC236}">
                <a16:creationId xmlns:a16="http://schemas.microsoft.com/office/drawing/2014/main" id="{9BE804D0-3EAA-F260-E808-CBDA690064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7182116" y="1670618"/>
            <a:ext cx="3223076" cy="3223076"/>
          </a:xfrm>
          <a:prstGeom prst="rect">
            <a:avLst/>
          </a:prstGeom>
        </p:spPr>
      </p:pic>
    </p:spTree>
    <p:custDataLst>
      <p:tags r:id="rId1"/>
    </p:custDataLst>
    <p:extLst>
      <p:ext uri="{BB962C8B-B14F-4D97-AF65-F5344CB8AC3E}">
        <p14:creationId xmlns:p14="http://schemas.microsoft.com/office/powerpoint/2010/main" val="27274288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36F9-5B9C-4C33-9208-6BED2FB2122B}"/>
              </a:ext>
            </a:extLst>
          </p:cNvPr>
          <p:cNvSpPr>
            <a:spLocks noGrp="1"/>
          </p:cNvSpPr>
          <p:nvPr>
            <p:ph type="title"/>
          </p:nvPr>
        </p:nvSpPr>
        <p:spPr>
          <a:xfrm>
            <a:off x="588261" y="585216"/>
            <a:ext cx="11011601" cy="487680"/>
          </a:xfrm>
        </p:spPr>
        <p:txBody>
          <a:bodyPr/>
          <a:lstStyle/>
          <a:p>
            <a:r>
              <a:rPr lang="es-ES" sz="3200" b="0" i="0" strike="noStrike" cap="none" spc="0" baseline="0" dirty="0">
                <a:solidFill>
                  <a:srgbClr val="000000"/>
                </a:solidFill>
                <a:effectLst/>
                <a:latin typeface="Segoe UI Semibold"/>
                <a:ea typeface="Segoe UI Semibold"/>
                <a:cs typeface="Segoe UI Semibold"/>
              </a:rPr>
              <a:t>Cargas de trabajo comunes de IA.</a:t>
            </a:r>
          </a:p>
        </p:txBody>
      </p:sp>
      <p:graphicFrame>
        <p:nvGraphicFramePr>
          <p:cNvPr id="37" name="Table 37">
            <a:extLst>
              <a:ext uri="{FF2B5EF4-FFF2-40B4-BE49-F238E27FC236}">
                <a16:creationId xmlns:a16="http://schemas.microsoft.com/office/drawing/2014/main" id="{037901E4-55F4-4729-A31E-880F28BFE06D}"/>
              </a:ext>
            </a:extLst>
          </p:cNvPr>
          <p:cNvGraphicFramePr>
            <a:graphicFrameLocks noGrp="1"/>
          </p:cNvGraphicFramePr>
          <p:nvPr>
            <p:extLst>
              <p:ext uri="{D42A27DB-BD31-4B8C-83A1-F6EECF244321}">
                <p14:modId xmlns:p14="http://schemas.microsoft.com/office/powerpoint/2010/main" val="4179478713"/>
              </p:ext>
            </p:extLst>
          </p:nvPr>
        </p:nvGraphicFramePr>
        <p:xfrm>
          <a:off x="692555" y="1264384"/>
          <a:ext cx="11063027" cy="4998845"/>
        </p:xfrm>
        <a:graphic>
          <a:graphicData uri="http://schemas.openxmlformats.org/drawingml/2006/table">
            <a:tbl>
              <a:tblPr firstRow="1" bandRow="1">
                <a:tableStyleId>{5940675A-B579-460E-94D1-54222C63F5DA}</a:tableStyleId>
              </a:tblPr>
              <a:tblGrid>
                <a:gridCol w="1034234">
                  <a:extLst>
                    <a:ext uri="{9D8B030D-6E8A-4147-A177-3AD203B41FA5}">
                      <a16:colId xmlns:a16="http://schemas.microsoft.com/office/drawing/2014/main" val="3578943820"/>
                    </a:ext>
                  </a:extLst>
                </a:gridCol>
                <a:gridCol w="3371684">
                  <a:extLst>
                    <a:ext uri="{9D8B030D-6E8A-4147-A177-3AD203B41FA5}">
                      <a16:colId xmlns:a16="http://schemas.microsoft.com/office/drawing/2014/main" val="3172409955"/>
                    </a:ext>
                  </a:extLst>
                </a:gridCol>
                <a:gridCol w="6657109">
                  <a:extLst>
                    <a:ext uri="{9D8B030D-6E8A-4147-A177-3AD203B41FA5}">
                      <a16:colId xmlns:a16="http://schemas.microsoft.com/office/drawing/2014/main" val="1925463671"/>
                    </a:ext>
                  </a:extLst>
                </a:gridCol>
              </a:tblGrid>
              <a:tr h="739113">
                <a:tc>
                  <a:txBody>
                    <a:bodyPr/>
                    <a:lstStyle/>
                    <a:p>
                      <a:endParaRPr lang="en-US" sz="280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800" b="0" i="0" strike="noStrike" cap="none" spc="0" baseline="0" dirty="0">
                          <a:solidFill>
                            <a:srgbClr val="000000"/>
                          </a:solidFill>
                          <a:effectLst/>
                          <a:latin typeface="Segoe UI Semibold"/>
                          <a:ea typeface="Segoe UI Semibold"/>
                          <a:cs typeface="Segoe UI Semibold"/>
                        </a:rPr>
                        <a:t>Machine </a:t>
                      </a:r>
                      <a:r>
                        <a:rPr lang="es-ES" sz="1800" b="0" i="0" strike="noStrike" cap="none" spc="0" baseline="0" dirty="0" err="1">
                          <a:solidFill>
                            <a:srgbClr val="000000"/>
                          </a:solidFill>
                          <a:effectLst/>
                          <a:latin typeface="Segoe UI Semibold"/>
                          <a:ea typeface="Segoe UI Semibold"/>
                          <a:cs typeface="Segoe UI Semibold"/>
                        </a:rPr>
                        <a:t>Learning</a:t>
                      </a:r>
                      <a:endParaRPr lang="es-ES" sz="1800" b="0" i="0" strike="noStrike" cap="none" spc="0" baseline="0" dirty="0">
                        <a:solidFill>
                          <a:srgbClr val="000000"/>
                        </a:solidFill>
                        <a:effectLst/>
                        <a:latin typeface="Segoe UI Semibold"/>
                        <a:ea typeface="Segoe UI Semibold"/>
                        <a:cs typeface="Segoe UI Semibold"/>
                      </a:endParaRP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s-ES" sz="1600" b="0" i="0" strike="noStrike" cap="none" spc="0" baseline="0" dirty="0">
                          <a:solidFill>
                            <a:srgbClr val="000000"/>
                          </a:solidFill>
                          <a:effectLst/>
                          <a:latin typeface="Segoe UI"/>
                          <a:ea typeface="Segoe UI"/>
                          <a:cs typeface="Segoe UI"/>
                        </a:rPr>
                        <a:t>Modelos predictivos basados en datos y estadísticas: la base de la IA.</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061909"/>
                  </a:ext>
                </a:extLst>
              </a:tr>
              <a:tr h="739703">
                <a:tc>
                  <a:txBody>
                    <a:bodyPr/>
                    <a:lstStyle/>
                    <a:p>
                      <a:endParaRPr lang="en-US" sz="280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s-ES" sz="1800" b="0" i="0" strike="noStrike" cap="none" spc="0" baseline="0" dirty="0" err="1">
                          <a:solidFill>
                            <a:srgbClr val="000000"/>
                          </a:solidFill>
                          <a:effectLst/>
                          <a:latin typeface="Segoe UI Semibold"/>
                          <a:ea typeface="Segoe UI Semibold"/>
                          <a:cs typeface="Segoe UI Semibold"/>
                        </a:rPr>
                        <a:t>Computer</a:t>
                      </a:r>
                      <a:r>
                        <a:rPr lang="es-ES" sz="1800" b="0" i="0" strike="noStrike" cap="none" spc="0" baseline="0" dirty="0">
                          <a:solidFill>
                            <a:srgbClr val="000000"/>
                          </a:solidFill>
                          <a:effectLst/>
                          <a:latin typeface="Segoe UI Semibold"/>
                          <a:ea typeface="Segoe UI Semibold"/>
                          <a:cs typeface="Segoe UI Semibold"/>
                        </a:rPr>
                        <a:t> </a:t>
                      </a:r>
                      <a:r>
                        <a:rPr lang="es-ES" sz="1800" b="0" i="0" strike="noStrike" cap="none" spc="0" baseline="0" dirty="0" err="1">
                          <a:solidFill>
                            <a:srgbClr val="000000"/>
                          </a:solidFill>
                          <a:effectLst/>
                          <a:latin typeface="Segoe UI Semibold"/>
                          <a:ea typeface="Segoe UI Semibold"/>
                          <a:cs typeface="Segoe UI Semibold"/>
                        </a:rPr>
                        <a:t>Vision</a:t>
                      </a:r>
                      <a:endParaRPr lang="es-ES" sz="1800" b="0" i="0" strike="noStrike" cap="none" spc="0" baseline="0" dirty="0">
                        <a:solidFill>
                          <a:srgbClr val="000000"/>
                        </a:solidFill>
                        <a:effectLst/>
                        <a:latin typeface="Segoe UI Semibold"/>
                        <a:ea typeface="Segoe UI Semibold"/>
                        <a:cs typeface="Segoe UI Semibold"/>
                      </a:endParaRP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s-ES" sz="1600" b="0" i="0" strike="noStrike" cap="none" spc="0" baseline="0" dirty="0">
                          <a:solidFill>
                            <a:srgbClr val="000000"/>
                          </a:solidFill>
                          <a:effectLst/>
                          <a:latin typeface="Segoe UI"/>
                          <a:ea typeface="Segoe UI"/>
                          <a:cs typeface="Segoe UI"/>
                        </a:rPr>
                        <a:t>Las funcionalidades dentro de la IA para poder interpretar el mundo visualmente a través de cámaras, vídeos e imágenes.</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72490"/>
                  </a:ext>
                </a:extLst>
              </a:tr>
              <a:tr h="804696">
                <a:tc>
                  <a:txBody>
                    <a:bodyPr/>
                    <a:lstStyle/>
                    <a:p>
                      <a:endParaRPr lang="en-US" sz="280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s-ES" sz="1800" b="0" i="0" strike="noStrike" cap="none" spc="0" baseline="0" dirty="0">
                          <a:solidFill>
                            <a:srgbClr val="000000"/>
                          </a:solidFill>
                          <a:effectLst/>
                          <a:latin typeface="Segoe UI Semibold"/>
                          <a:ea typeface="Segoe UI Semibold"/>
                          <a:cs typeface="Segoe UI Semibold"/>
                        </a:rPr>
                        <a:t>Procesamiento de lenguaje natural</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s-ES" sz="1600" b="0" i="0" strike="noStrike" cap="none" spc="0" baseline="0" dirty="0">
                          <a:solidFill>
                            <a:srgbClr val="000000"/>
                          </a:solidFill>
                          <a:effectLst/>
                          <a:latin typeface="Segoe UI"/>
                          <a:ea typeface="Segoe UI"/>
                          <a:cs typeface="Segoe UI"/>
                        </a:rPr>
                        <a:t>Las funcionalidades dentro de la IA para poder interpretar el lenguaje escrito o hablado y responder en consecuencia.</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5878531"/>
                  </a:ext>
                </a:extLst>
              </a:tr>
              <a:tr h="969762">
                <a:tc>
                  <a:txBody>
                    <a:bodyPr/>
                    <a:lstStyle/>
                    <a:p>
                      <a:endParaRPr lang="en-US" sz="280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s-ES" sz="1800" b="0" i="0" strike="noStrike" cap="none" spc="0" baseline="0" dirty="0">
                          <a:solidFill>
                            <a:srgbClr val="000000"/>
                          </a:solidFill>
                          <a:effectLst/>
                          <a:latin typeface="Segoe UI Semibold"/>
                          <a:ea typeface="Segoe UI Semibold"/>
                          <a:cs typeface="Segoe UI Semibold"/>
                        </a:rPr>
                        <a:t>Inteligencia de documentos</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s-ES" sz="1600" b="0" i="0" strike="noStrike" cap="none" spc="0" baseline="0" dirty="0">
                          <a:solidFill>
                            <a:srgbClr val="000000"/>
                          </a:solidFill>
                          <a:effectLst/>
                          <a:latin typeface="Segoe UI"/>
                          <a:ea typeface="Segoe UI"/>
                          <a:cs typeface="Segoe UI"/>
                        </a:rPr>
                        <a:t>Funcionalidades dentro de la IA que se encargan de administrar, procesar y usar grandes volúmenes de datos encontrados en formularios y documentos.</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770123"/>
                  </a:ext>
                </a:extLst>
              </a:tr>
              <a:tr h="969762">
                <a:tc>
                  <a:txBody>
                    <a:bodyPr/>
                    <a:lstStyle/>
                    <a:p>
                      <a:endParaRPr lang="en-US" sz="280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s-ES" sz="1800" b="0" i="0" strike="noStrike" cap="none" spc="0" baseline="0" dirty="0">
                          <a:solidFill>
                            <a:srgbClr val="000000"/>
                          </a:solidFill>
                          <a:effectLst/>
                          <a:latin typeface="Segoe UI Semibold"/>
                          <a:ea typeface="Segoe UI Semibold"/>
                          <a:cs typeface="Segoe UI Semibold"/>
                        </a:rPr>
                        <a:t>Minería de conocimientos</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s-ES" sz="1600" b="0" i="0" strike="noStrike" cap="none" spc="0" baseline="0" dirty="0">
                          <a:solidFill>
                            <a:srgbClr val="000000"/>
                          </a:solidFill>
                          <a:effectLst/>
                          <a:latin typeface="Segoe UI"/>
                          <a:ea typeface="Segoe UI"/>
                          <a:cs typeface="Segoe UI"/>
                        </a:rPr>
                        <a:t>Funcionalidades dentro de la IA para extraer información de grandes volúmenes de datos, a menudo, no estructurados para crear un almacén de conocimiento que permite realizar búsquedas.</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2658521"/>
                  </a:ext>
                </a:extLst>
              </a:tr>
              <a:tr h="775809">
                <a:tc>
                  <a:txBody>
                    <a:bodyPr/>
                    <a:lstStyle/>
                    <a:p>
                      <a:endParaRPr lang="en-US" sz="280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s-ES" sz="1800" b="0" i="0" strike="noStrike" cap="none" spc="0" baseline="0" dirty="0">
                          <a:solidFill>
                            <a:srgbClr val="000000"/>
                          </a:solidFill>
                          <a:effectLst/>
                          <a:latin typeface="Segoe UI Semibold"/>
                          <a:ea typeface="Segoe UI Semibold"/>
                          <a:cs typeface="Segoe UI Semibold"/>
                        </a:rPr>
                        <a:t>Inteligencia artificial generativa</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ct val="100000"/>
                        </a:lnSpc>
                        <a:spcBef>
                          <a:spcPct val="0"/>
                        </a:spcBef>
                        <a:spcAft>
                          <a:spcPct val="0"/>
                        </a:spcAft>
                        <a:buClrTx/>
                        <a:buSzTx/>
                        <a:buFontTx/>
                        <a:buNone/>
                        <a:defRPr/>
                      </a:pPr>
                      <a:r>
                        <a:rPr lang="es-ES" sz="1600" b="0" i="0" strike="noStrike" cap="none" spc="0" baseline="0" dirty="0">
                          <a:solidFill>
                            <a:srgbClr val="000000"/>
                          </a:solidFill>
                          <a:effectLst/>
                          <a:latin typeface="Segoe UI"/>
                          <a:ea typeface="Segoe UI"/>
                          <a:cs typeface="Segoe UI"/>
                        </a:rPr>
                        <a:t>Funcionalidades dentro de la IA que crean contenido original en una variedad de formatos, como lenguaje natural, imagen, código, etc.</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0247010"/>
                  </a:ext>
                </a:extLst>
              </a:tr>
            </a:tbl>
          </a:graphicData>
        </a:graphic>
      </p:graphicFrame>
      <p:grpSp>
        <p:nvGrpSpPr>
          <p:cNvPr id="14" name="Group 13">
            <a:extLst>
              <a:ext uri="{FF2B5EF4-FFF2-40B4-BE49-F238E27FC236}">
                <a16:creationId xmlns:a16="http://schemas.microsoft.com/office/drawing/2014/main" id="{10046468-9506-BF87-A852-35EA43AEC8C3}"/>
              </a:ext>
              <a:ext uri="{C183D7F6-B498-43B3-948B-1728B52AA6E4}">
                <adec:decorative xmlns:adec="http://schemas.microsoft.com/office/drawing/2017/decorative" val="1"/>
              </a:ext>
            </a:extLst>
          </p:cNvPr>
          <p:cNvGrpSpPr/>
          <p:nvPr/>
        </p:nvGrpSpPr>
        <p:grpSpPr>
          <a:xfrm>
            <a:off x="775682" y="1335202"/>
            <a:ext cx="877012" cy="595800"/>
            <a:chOff x="7086907" y="3056305"/>
            <a:chExt cx="1097204" cy="745389"/>
          </a:xfrm>
          <a:solidFill>
            <a:schemeClr val="accent2"/>
          </a:solidFill>
        </p:grpSpPr>
        <p:pic>
          <p:nvPicPr>
            <p:cNvPr id="15" name="Graphic 14" descr="Binary">
              <a:extLst>
                <a:ext uri="{FF2B5EF4-FFF2-40B4-BE49-F238E27FC236}">
                  <a16:creationId xmlns:a16="http://schemas.microsoft.com/office/drawing/2014/main" id="{E7B9FF0D-7FC3-A09D-3C1A-2899199745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86907" y="3211718"/>
              <a:ext cx="501064" cy="501064"/>
            </a:xfrm>
            <a:prstGeom prst="rect">
              <a:avLst/>
            </a:prstGeom>
          </p:spPr>
        </p:pic>
        <p:pic>
          <p:nvPicPr>
            <p:cNvPr id="16" name="Graphic 15" descr="Single gear">
              <a:extLst>
                <a:ext uri="{FF2B5EF4-FFF2-40B4-BE49-F238E27FC236}">
                  <a16:creationId xmlns:a16="http://schemas.microsoft.com/office/drawing/2014/main" id="{71D02889-EF94-FCEF-1093-4582ABFF98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38722" y="3056305"/>
              <a:ext cx="745389" cy="745389"/>
            </a:xfrm>
            <a:prstGeom prst="rect">
              <a:avLst/>
            </a:prstGeom>
          </p:spPr>
        </p:pic>
      </p:grpSp>
      <p:pic>
        <p:nvPicPr>
          <p:cNvPr id="13" name="Graphic 12">
            <a:extLst>
              <a:ext uri="{FF2B5EF4-FFF2-40B4-BE49-F238E27FC236}">
                <a16:creationId xmlns:a16="http://schemas.microsoft.com/office/drawing/2014/main" id="{5ED1199D-7A04-CCE4-1987-4A41D98264C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9230" y="2059007"/>
            <a:ext cx="643342" cy="643342"/>
          </a:xfrm>
          <a:prstGeom prst="rect">
            <a:avLst/>
          </a:prstGeom>
        </p:spPr>
      </p:pic>
      <p:grpSp>
        <p:nvGrpSpPr>
          <p:cNvPr id="10" name="Group 9">
            <a:extLst>
              <a:ext uri="{FF2B5EF4-FFF2-40B4-BE49-F238E27FC236}">
                <a16:creationId xmlns:a16="http://schemas.microsoft.com/office/drawing/2014/main" id="{B9677986-80A1-1D58-B88D-A63E7D5B8741}"/>
              </a:ext>
              <a:ext uri="{C183D7F6-B498-43B3-948B-1728B52AA6E4}">
                <adec:decorative xmlns:adec="http://schemas.microsoft.com/office/drawing/2017/decorative" val="1"/>
              </a:ext>
            </a:extLst>
          </p:cNvPr>
          <p:cNvGrpSpPr/>
          <p:nvPr/>
        </p:nvGrpSpPr>
        <p:grpSpPr>
          <a:xfrm>
            <a:off x="943263" y="2764415"/>
            <a:ext cx="609400" cy="726102"/>
            <a:chOff x="9327742" y="3148475"/>
            <a:chExt cx="828325" cy="1029192"/>
          </a:xfrm>
          <a:solidFill>
            <a:schemeClr val="accent2"/>
          </a:solidFill>
        </p:grpSpPr>
        <p:pic>
          <p:nvPicPr>
            <p:cNvPr id="11" name="Graphic 10" descr="Open book">
              <a:extLst>
                <a:ext uri="{FF2B5EF4-FFF2-40B4-BE49-F238E27FC236}">
                  <a16:creationId xmlns:a16="http://schemas.microsoft.com/office/drawing/2014/main" id="{626FC344-B07B-C662-14E6-DC995E9570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27742" y="3586018"/>
              <a:ext cx="591649" cy="591649"/>
            </a:xfrm>
            <a:prstGeom prst="rect">
              <a:avLst/>
            </a:prstGeom>
          </p:spPr>
        </p:pic>
        <p:pic>
          <p:nvPicPr>
            <p:cNvPr id="12" name="Graphic 11" descr="Chat">
              <a:extLst>
                <a:ext uri="{FF2B5EF4-FFF2-40B4-BE49-F238E27FC236}">
                  <a16:creationId xmlns:a16="http://schemas.microsoft.com/office/drawing/2014/main" id="{28AD065F-71E3-646B-1C46-C5B1BFCF414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77362" y="3148475"/>
              <a:ext cx="678705" cy="678705"/>
            </a:xfrm>
            <a:prstGeom prst="rect">
              <a:avLst/>
            </a:prstGeom>
          </p:spPr>
        </p:pic>
      </p:grpSp>
      <p:pic>
        <p:nvPicPr>
          <p:cNvPr id="4" name="Graphic 3" descr="Contract outline">
            <a:extLst>
              <a:ext uri="{FF2B5EF4-FFF2-40B4-BE49-F238E27FC236}">
                <a16:creationId xmlns:a16="http://schemas.microsoft.com/office/drawing/2014/main" id="{172A16B6-0A4E-8ED8-28EA-42058E785D8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575" y="3652855"/>
            <a:ext cx="674451" cy="674451"/>
          </a:xfrm>
          <a:prstGeom prst="rect">
            <a:avLst/>
          </a:prstGeom>
        </p:spPr>
      </p:pic>
      <p:grpSp>
        <p:nvGrpSpPr>
          <p:cNvPr id="19" name="Group 18" descr="Knowledge mining icon">
            <a:extLst>
              <a:ext uri="{FF2B5EF4-FFF2-40B4-BE49-F238E27FC236}">
                <a16:creationId xmlns:a16="http://schemas.microsoft.com/office/drawing/2014/main" id="{ADD6C680-028A-2026-2DA8-E1795950987D}"/>
              </a:ext>
            </a:extLst>
          </p:cNvPr>
          <p:cNvGrpSpPr/>
          <p:nvPr/>
        </p:nvGrpSpPr>
        <p:grpSpPr>
          <a:xfrm>
            <a:off x="826193" y="4641420"/>
            <a:ext cx="748283" cy="647404"/>
            <a:chOff x="585217" y="5248142"/>
            <a:chExt cx="879113" cy="760596"/>
          </a:xfrm>
          <a:solidFill>
            <a:schemeClr val="tx1"/>
          </a:solidFill>
        </p:grpSpPr>
        <p:pic>
          <p:nvPicPr>
            <p:cNvPr id="20" name="Graphic 19">
              <a:extLst>
                <a:ext uri="{FF2B5EF4-FFF2-40B4-BE49-F238E27FC236}">
                  <a16:creationId xmlns:a16="http://schemas.microsoft.com/office/drawing/2014/main" id="{F965A435-CFD0-05C7-1C1A-5521F1013EAF}"/>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32991" y="5377399"/>
              <a:ext cx="631339" cy="631339"/>
            </a:xfrm>
            <a:prstGeom prst="rect">
              <a:avLst/>
            </a:prstGeom>
          </p:spPr>
        </p:pic>
        <p:pic>
          <p:nvPicPr>
            <p:cNvPr id="21" name="Graphic 20">
              <a:extLst>
                <a:ext uri="{FF2B5EF4-FFF2-40B4-BE49-F238E27FC236}">
                  <a16:creationId xmlns:a16="http://schemas.microsoft.com/office/drawing/2014/main" id="{B7DBA18C-959F-AC68-A3E8-8DD2E58DC952}"/>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5217" y="5248142"/>
              <a:ext cx="722638" cy="722638"/>
            </a:xfrm>
            <a:prstGeom prst="rect">
              <a:avLst/>
            </a:prstGeom>
          </p:spPr>
        </p:pic>
      </p:grpSp>
      <p:pic>
        <p:nvPicPr>
          <p:cNvPr id="25" name="Graphic 24" descr="Badge Follow with solid fill">
            <a:extLst>
              <a:ext uri="{FF2B5EF4-FFF2-40B4-BE49-F238E27FC236}">
                <a16:creationId xmlns:a16="http://schemas.microsoft.com/office/drawing/2014/main" id="{3D3A02F7-24D2-058F-6464-CE3A8D377B7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84756" y="5760320"/>
            <a:ext cx="328596" cy="328596"/>
          </a:xfrm>
          <a:prstGeom prst="rect">
            <a:avLst/>
          </a:prstGeom>
        </p:spPr>
      </p:pic>
      <p:pic>
        <p:nvPicPr>
          <p:cNvPr id="27" name="Graphic 26" descr="Speech outline">
            <a:extLst>
              <a:ext uri="{FF2B5EF4-FFF2-40B4-BE49-F238E27FC236}">
                <a16:creationId xmlns:a16="http://schemas.microsoft.com/office/drawing/2014/main" id="{5A21695B-0999-EA8C-995E-9001FD8B61B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1268" y="5436055"/>
            <a:ext cx="839063" cy="839063"/>
          </a:xfrm>
          <a:prstGeom prst="rect">
            <a:avLst/>
          </a:prstGeom>
        </p:spPr>
      </p:pic>
    </p:spTree>
    <p:custDataLst>
      <p:tags r:id="rId1"/>
    </p:custDataLst>
    <p:extLst>
      <p:ext uri="{BB962C8B-B14F-4D97-AF65-F5344CB8AC3E}">
        <p14:creationId xmlns:p14="http://schemas.microsoft.com/office/powerpoint/2010/main" val="38061556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D8DE-A4FB-41C0-BFE2-86F952EA284A}"/>
              </a:ext>
            </a:extLst>
          </p:cNvPr>
          <p:cNvSpPr>
            <a:spLocks noGrp="1"/>
          </p:cNvSpPr>
          <p:nvPr>
            <p:ph type="title"/>
          </p:nvPr>
        </p:nvSpPr>
        <p:spPr>
          <a:xfrm>
            <a:off x="588261" y="585216"/>
            <a:ext cx="11011601" cy="487680"/>
          </a:xfrm>
        </p:spPr>
        <p:txBody>
          <a:bodyPr/>
          <a:lstStyle/>
          <a:p>
            <a:r>
              <a:rPr lang="es-ES" sz="3200" b="0" i="0" strike="noStrike" cap="none" spc="0" baseline="0" dirty="0">
                <a:solidFill>
                  <a:srgbClr val="000000"/>
                </a:solidFill>
                <a:effectLst/>
                <a:latin typeface="Segoe UI Semibold"/>
                <a:ea typeface="Segoe UI Semibold"/>
                <a:cs typeface="Segoe UI Semibold"/>
              </a:rPr>
              <a:t>Principios de IA responsable</a:t>
            </a:r>
          </a:p>
        </p:txBody>
      </p:sp>
      <p:graphicFrame>
        <p:nvGraphicFramePr>
          <p:cNvPr id="27" name="Table 27">
            <a:extLst>
              <a:ext uri="{FF2B5EF4-FFF2-40B4-BE49-F238E27FC236}">
                <a16:creationId xmlns:a16="http://schemas.microsoft.com/office/drawing/2014/main" id="{24CB0164-29DF-4D00-A4C8-FB7162BD3DB3}"/>
              </a:ext>
            </a:extLst>
          </p:cNvPr>
          <p:cNvGraphicFramePr>
            <a:graphicFrameLocks noGrp="1"/>
          </p:cNvGraphicFramePr>
          <p:nvPr>
            <p:extLst>
              <p:ext uri="{D42A27DB-BD31-4B8C-83A1-F6EECF244321}">
                <p14:modId xmlns:p14="http://schemas.microsoft.com/office/powerpoint/2010/main" val="859494802"/>
              </p:ext>
            </p:extLst>
          </p:nvPr>
        </p:nvGraphicFramePr>
        <p:xfrm>
          <a:off x="578735" y="1316570"/>
          <a:ext cx="11011601" cy="4937213"/>
        </p:xfrm>
        <a:graphic>
          <a:graphicData uri="http://schemas.openxmlformats.org/drawingml/2006/table">
            <a:tbl>
              <a:tblPr firstRow="1" bandRow="1">
                <a:tableStyleId>{5940675A-B579-460E-94D1-54222C63F5DA}</a:tableStyleId>
              </a:tblPr>
              <a:tblGrid>
                <a:gridCol w="3245668">
                  <a:extLst>
                    <a:ext uri="{9D8B030D-6E8A-4147-A177-3AD203B41FA5}">
                      <a16:colId xmlns:a16="http://schemas.microsoft.com/office/drawing/2014/main" val="11834635"/>
                    </a:ext>
                  </a:extLst>
                </a:gridCol>
                <a:gridCol w="3556823">
                  <a:extLst>
                    <a:ext uri="{9D8B030D-6E8A-4147-A177-3AD203B41FA5}">
                      <a16:colId xmlns:a16="http://schemas.microsoft.com/office/drawing/2014/main" val="1405608543"/>
                    </a:ext>
                  </a:extLst>
                </a:gridCol>
                <a:gridCol w="4209110">
                  <a:extLst>
                    <a:ext uri="{9D8B030D-6E8A-4147-A177-3AD203B41FA5}">
                      <a16:colId xmlns:a16="http://schemas.microsoft.com/office/drawing/2014/main" val="74291991"/>
                    </a:ext>
                  </a:extLst>
                </a:gridCol>
              </a:tblGrid>
              <a:tr h="348596">
                <a:tc>
                  <a:txBody>
                    <a:bodyPr/>
                    <a:lstStyle/>
                    <a:p>
                      <a:endParaRPr lang="en-US" sz="1800" b="1">
                        <a:solidFill>
                          <a:schemeClr val="bg1"/>
                        </a:solidFill>
                      </a:endParaRPr>
                    </a:p>
                  </a:txBody>
                  <a:tcPr marL="78506" marR="78506" marT="39253" marB="39253"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600" b="0" i="0" strike="noStrike" cap="none" spc="0" baseline="0" dirty="0">
                          <a:solidFill>
                            <a:srgbClr val="000000"/>
                          </a:solidFill>
                          <a:effectLst/>
                          <a:latin typeface="Segoe UI Semibold"/>
                          <a:ea typeface="Segoe UI Semibold"/>
                          <a:cs typeface="Segoe UI Semibold"/>
                        </a:rPr>
                        <a:t>Desafío o riesgo</a:t>
                      </a:r>
                    </a:p>
                  </a:txBody>
                  <a:tcPr marL="78506" marR="78506" marT="39253" marB="39253"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A38B"/>
                    </a:solidFill>
                  </a:tcPr>
                </a:tc>
                <a:tc>
                  <a:txBody>
                    <a:bodyPr/>
                    <a:lstStyle/>
                    <a:p>
                      <a:r>
                        <a:rPr lang="es-ES" sz="1600" b="0" i="0" strike="noStrike" cap="none" spc="0" baseline="0" dirty="0">
                          <a:solidFill>
                            <a:srgbClr val="000000"/>
                          </a:solidFill>
                          <a:effectLst/>
                          <a:latin typeface="Segoe UI Semibold"/>
                          <a:ea typeface="Segoe UI Semibold"/>
                          <a:cs typeface="Segoe UI Semibold"/>
                        </a:rPr>
                        <a:t>Ejemplo</a:t>
                      </a:r>
                    </a:p>
                  </a:txBody>
                  <a:tcPr marL="78506" marR="78506" marT="39253" marB="39253">
                    <a:lnL w="6350" cap="flat" cmpd="sng" algn="ctr">
                      <a:solidFill>
                        <a:schemeClr val="bg1">
                          <a:lumMod val="50000"/>
                        </a:schemeClr>
                      </a:solidFill>
                      <a:prstDash val="solid"/>
                      <a:round/>
                      <a:headEnd type="none" w="med" len="med"/>
                      <a:tailEnd type="none" w="med" len="med"/>
                    </a:lnL>
                    <a:lnR w="6350" cap="flat" cmpd="sng" algn="ctr">
                      <a:solidFill>
                        <a:srgbClr val="FFA3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88DC"/>
                    </a:solidFill>
                  </a:tcPr>
                </a:tc>
                <a:extLst>
                  <a:ext uri="{0D108BD9-81ED-4DB2-BD59-A6C34878D82A}">
                    <a16:rowId xmlns:a16="http://schemas.microsoft.com/office/drawing/2014/main" val="204889339"/>
                  </a:ext>
                </a:extLst>
              </a:tr>
              <a:tr h="718191">
                <a:tc>
                  <a:txBody>
                    <a:bodyPr/>
                    <a:lstStyle/>
                    <a:p>
                      <a:pPr marL="0" indent="0" algn="l" defTabSz="932742" rtl="0" eaLnBrk="1" latinLnBrk="0" hangingPunct="1"/>
                      <a:r>
                        <a:rPr lang="es-ES" sz="1600" b="0" i="0" strike="noStrike" cap="none" spc="0" baseline="0" dirty="0">
                          <a:solidFill>
                            <a:srgbClr val="000000"/>
                          </a:solidFill>
                          <a:effectLst/>
                          <a:latin typeface="Segoe UI Semibold"/>
                          <a:ea typeface="Segoe UI Semibold"/>
                          <a:cs typeface="Segoe UI Semibold"/>
                        </a:rPr>
                        <a:t>                Imparcialidad</a:t>
                      </a:r>
                    </a:p>
                  </a:txBody>
                  <a:tcPr marL="78506" marR="78506" marT="39253" marB="39253"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s-ES" sz="1400" b="0" i="0" strike="noStrike" cap="none" spc="0" baseline="0" dirty="0">
                          <a:solidFill>
                            <a:srgbClr val="000000"/>
                          </a:solidFill>
                          <a:effectLst/>
                          <a:latin typeface="Segoe UI"/>
                          <a:ea typeface="Segoe UI"/>
                          <a:cs typeface="Segoe UI"/>
                        </a:rPr>
                        <a:t>El sesgo puede afectar a los resultados.</a:t>
                      </a:r>
                    </a:p>
                  </a:txBody>
                  <a:tcPr marL="78506" marR="78506" marT="39253" marB="39253"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ct val="0"/>
                        </a:spcBef>
                        <a:spcAft>
                          <a:spcPct val="0"/>
                        </a:spcAft>
                        <a:buClrTx/>
                        <a:buSzTx/>
                        <a:buFontTx/>
                        <a:buNone/>
                        <a:defRPr/>
                      </a:pPr>
                      <a:r>
                        <a:rPr lang="es-ES" sz="1400" b="0" i="0" strike="noStrike" cap="none" spc="0" baseline="0" dirty="0">
                          <a:solidFill>
                            <a:srgbClr val="000000"/>
                          </a:solidFill>
                          <a:effectLst/>
                          <a:latin typeface="Segoe UI"/>
                          <a:ea typeface="Segoe UI"/>
                          <a:cs typeface="Segoe UI"/>
                        </a:rPr>
                        <a:t>Un modelo de aprobación de préstamos discrimina por sexo debido a un sesgo en los datos con los que se entrenó.</a:t>
                      </a:r>
                    </a:p>
                  </a:txBody>
                  <a:tcPr marL="78506" marR="78506" marT="39253" marB="39253">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6603597"/>
                  </a:ext>
                </a:extLst>
              </a:tr>
              <a:tr h="504963">
                <a:tc>
                  <a:txBody>
                    <a:bodyPr/>
                    <a:lstStyle/>
                    <a:p>
                      <a:pPr marL="0" algn="l" defTabSz="932742" rtl="0" eaLnBrk="1" latinLnBrk="0" hangingPunct="1"/>
                      <a:r>
                        <a:rPr lang="es-ES" sz="1600" b="0" i="0" strike="noStrike" cap="none" spc="0" baseline="0" dirty="0">
                          <a:solidFill>
                            <a:srgbClr val="000000"/>
                          </a:solidFill>
                          <a:effectLst/>
                          <a:latin typeface="Segoe UI Semibold"/>
                          <a:ea typeface="Segoe UI Semibold"/>
                          <a:cs typeface="Segoe UI Semibold"/>
                        </a:rPr>
                        <a:t>                Confiabilidad </a:t>
                      </a:r>
                      <a:br>
                        <a:rPr lang="es-ES" sz="1600" b="0" i="0" strike="noStrike" cap="none" spc="0" baseline="0" dirty="0">
                          <a:solidFill>
                            <a:srgbClr val="000000"/>
                          </a:solidFill>
                          <a:effectLst/>
                          <a:latin typeface="Segoe UI Semibold"/>
                          <a:ea typeface="Segoe UI Semibold"/>
                          <a:cs typeface="Segoe UI Semibold"/>
                        </a:rPr>
                      </a:br>
                      <a:r>
                        <a:rPr lang="es-ES" sz="1600" b="0" i="0" strike="noStrike" cap="none" spc="0" baseline="0" dirty="0">
                          <a:solidFill>
                            <a:srgbClr val="000000"/>
                          </a:solidFill>
                          <a:effectLst/>
                          <a:latin typeface="Segoe UI Semibold"/>
                          <a:ea typeface="Segoe UI Semibold"/>
                          <a:cs typeface="Segoe UI Semibold"/>
                        </a:rPr>
                        <a:t>                y seguridad</a:t>
                      </a:r>
                    </a:p>
                  </a:txBody>
                  <a:tcPr marL="78506" marR="78506" marT="39253" marB="39253"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s-ES" sz="1400" b="0" i="0" strike="noStrike" cap="none" spc="0" baseline="0" dirty="0">
                          <a:solidFill>
                            <a:srgbClr val="000000"/>
                          </a:solidFill>
                          <a:effectLst/>
                          <a:latin typeface="Segoe UI"/>
                          <a:ea typeface="Segoe UI"/>
                          <a:cs typeface="Segoe UI"/>
                        </a:rPr>
                        <a:t>Los errores pueden causar daños.</a:t>
                      </a:r>
                    </a:p>
                  </a:txBody>
                  <a:tcPr marL="78506" marR="78506" marT="39253" marB="39253"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400" b="0" i="0" strike="noStrike" cap="none" spc="0" baseline="0">
                          <a:solidFill>
                            <a:srgbClr val="000000"/>
                          </a:solidFill>
                          <a:effectLst/>
                          <a:latin typeface="Segoe UI"/>
                          <a:ea typeface="Segoe UI"/>
                          <a:cs typeface="Segoe UI"/>
                        </a:rPr>
                        <a:t>Un vehículo autónomo experimenta un error del sistema y provoca una colisión.</a:t>
                      </a:r>
                    </a:p>
                  </a:txBody>
                  <a:tcPr marL="78506" marR="78506" marT="39253" marB="39253">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6329886"/>
                  </a:ext>
                </a:extLst>
              </a:tr>
              <a:tr h="718191">
                <a:tc>
                  <a:txBody>
                    <a:bodyPr/>
                    <a:lstStyle/>
                    <a:p>
                      <a:pPr marL="0" algn="l" defTabSz="932742" rtl="0" eaLnBrk="1" latinLnBrk="0" hangingPunct="1"/>
                      <a:r>
                        <a:rPr lang="es-ES" sz="1600" b="0" i="0" strike="noStrike" cap="none" spc="0" baseline="0" dirty="0">
                          <a:solidFill>
                            <a:srgbClr val="000000"/>
                          </a:solidFill>
                          <a:effectLst/>
                          <a:latin typeface="Segoe UI Semibold"/>
                          <a:ea typeface="Segoe UI Semibold"/>
                          <a:cs typeface="Segoe UI Semibold"/>
                        </a:rPr>
                        <a:t>                Privacidad </a:t>
                      </a:r>
                      <a:br>
                        <a:rPr lang="es-ES" sz="1600" b="0" i="0" strike="noStrike" cap="none" spc="0" baseline="0" dirty="0">
                          <a:solidFill>
                            <a:srgbClr val="000000"/>
                          </a:solidFill>
                          <a:effectLst/>
                          <a:latin typeface="Segoe UI Semibold"/>
                          <a:ea typeface="Segoe UI Semibold"/>
                          <a:cs typeface="Segoe UI Semibold"/>
                        </a:rPr>
                      </a:br>
                      <a:r>
                        <a:rPr lang="es-ES" sz="1600" b="0" i="0" strike="noStrike" cap="none" spc="0" baseline="0" dirty="0">
                          <a:solidFill>
                            <a:srgbClr val="000000"/>
                          </a:solidFill>
                          <a:effectLst/>
                          <a:latin typeface="Segoe UI Semibold"/>
                          <a:ea typeface="Segoe UI Semibold"/>
                          <a:cs typeface="Segoe UI Semibold"/>
                        </a:rPr>
                        <a:t>                y protección</a:t>
                      </a:r>
                    </a:p>
                  </a:txBody>
                  <a:tcPr marL="78506" marR="78506" marT="39253" marB="39253"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s-ES" sz="1400" b="0" i="0" strike="noStrike" cap="none" spc="0" baseline="0">
                          <a:solidFill>
                            <a:srgbClr val="000000"/>
                          </a:solidFill>
                          <a:effectLst/>
                          <a:latin typeface="Segoe UI"/>
                          <a:ea typeface="Segoe UI"/>
                          <a:cs typeface="Segoe UI"/>
                        </a:rPr>
                        <a:t>Se podrían exponer datos privados.</a:t>
                      </a:r>
                    </a:p>
                  </a:txBody>
                  <a:tcPr marL="78506" marR="78506" marT="39253" marB="39253"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400" b="0" i="0" strike="noStrike" cap="none" spc="0" baseline="0" dirty="0">
                          <a:solidFill>
                            <a:srgbClr val="000000"/>
                          </a:solidFill>
                          <a:effectLst/>
                          <a:latin typeface="Segoe UI"/>
                          <a:ea typeface="Segoe UI"/>
                          <a:cs typeface="Segoe UI"/>
                        </a:rPr>
                        <a:t>Un </a:t>
                      </a:r>
                      <a:r>
                        <a:rPr lang="es-ES" sz="1400" b="0" i="0" strike="noStrike" cap="none" spc="0" baseline="0" dirty="0" err="1">
                          <a:solidFill>
                            <a:srgbClr val="000000"/>
                          </a:solidFill>
                          <a:effectLst/>
                          <a:latin typeface="Segoe UI"/>
                          <a:ea typeface="Segoe UI"/>
                          <a:cs typeface="Segoe UI"/>
                        </a:rPr>
                        <a:t>bot</a:t>
                      </a:r>
                      <a:r>
                        <a:rPr lang="es-ES" sz="1400" b="0" i="0" strike="noStrike" cap="none" spc="0" baseline="0" dirty="0">
                          <a:solidFill>
                            <a:srgbClr val="000000"/>
                          </a:solidFill>
                          <a:effectLst/>
                          <a:latin typeface="Segoe UI"/>
                          <a:ea typeface="Segoe UI"/>
                          <a:cs typeface="Segoe UI"/>
                        </a:rPr>
                        <a:t> de diagnóstico médico se entrena con datos confidenciales de pacientes, que se almacenan de forma insegura.</a:t>
                      </a:r>
                    </a:p>
                  </a:txBody>
                  <a:tcPr marL="78506" marR="78506" marT="39253" marB="39253">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3926083"/>
                  </a:ext>
                </a:extLst>
              </a:tr>
              <a:tr h="718191">
                <a:tc>
                  <a:txBody>
                    <a:bodyPr/>
                    <a:lstStyle/>
                    <a:p>
                      <a:pPr marL="0" algn="l" defTabSz="932742" rtl="0" eaLnBrk="1" latinLnBrk="0" hangingPunct="1"/>
                      <a:r>
                        <a:rPr lang="es-ES" sz="1600" b="0" i="0" strike="noStrike" cap="none" spc="0" baseline="0" dirty="0">
                          <a:solidFill>
                            <a:srgbClr val="000000"/>
                          </a:solidFill>
                          <a:effectLst/>
                          <a:latin typeface="Segoe UI Semibold"/>
                          <a:ea typeface="Segoe UI Semibold"/>
                          <a:cs typeface="Segoe UI Semibold"/>
                        </a:rPr>
                        <a:t>                Inclusión</a:t>
                      </a:r>
                    </a:p>
                  </a:txBody>
                  <a:tcPr marL="78506" marR="78506" marT="39253" marB="39253"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s-ES" sz="1400" b="0" i="0" strike="noStrike" cap="none" spc="0" baseline="0">
                          <a:solidFill>
                            <a:srgbClr val="000000"/>
                          </a:solidFill>
                          <a:effectLst/>
                          <a:latin typeface="Segoe UI"/>
                          <a:ea typeface="Segoe UI"/>
                          <a:cs typeface="Segoe UI"/>
                        </a:rPr>
                        <a:t>Es posible que las soluciones no funcionen para todos los usuarios.</a:t>
                      </a:r>
                    </a:p>
                  </a:txBody>
                  <a:tcPr marL="78506" marR="78506" marT="39253" marB="39253"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400" b="0" i="0" strike="noStrike" cap="none" spc="0" baseline="0">
                          <a:solidFill>
                            <a:srgbClr val="000000"/>
                          </a:solidFill>
                          <a:effectLst/>
                          <a:latin typeface="Segoe UI"/>
                          <a:ea typeface="Segoe UI"/>
                          <a:cs typeface="Segoe UI"/>
                        </a:rPr>
                        <a:t>Una aplicación predictiva no proporciona salida de audio para usuarios con discapacidad visual.</a:t>
                      </a:r>
                    </a:p>
                  </a:txBody>
                  <a:tcPr marL="78506" marR="78506" marT="39253" marB="39253">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289213"/>
                  </a:ext>
                </a:extLst>
              </a:tr>
              <a:tr h="931419">
                <a:tc>
                  <a:txBody>
                    <a:bodyPr/>
                    <a:lstStyle/>
                    <a:p>
                      <a:pPr marL="0" algn="l" defTabSz="932742" rtl="0" eaLnBrk="1" latinLnBrk="0" hangingPunct="1"/>
                      <a:r>
                        <a:rPr lang="es-ES" sz="1600" b="0" i="0" strike="noStrike" cap="none" spc="0" baseline="0" dirty="0">
                          <a:solidFill>
                            <a:srgbClr val="000000"/>
                          </a:solidFill>
                          <a:effectLst/>
                          <a:latin typeface="Segoe UI Semibold"/>
                          <a:ea typeface="Segoe UI Semibold"/>
                          <a:cs typeface="Segoe UI Semibold"/>
                        </a:rPr>
                        <a:t>                Transparencia</a:t>
                      </a:r>
                    </a:p>
                  </a:txBody>
                  <a:tcPr marL="78506" marR="78506" marT="39253" marB="39253"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s-ES" sz="1400" b="0" i="0" strike="noStrike" cap="none" spc="0" baseline="0">
                          <a:solidFill>
                            <a:srgbClr val="000000"/>
                          </a:solidFill>
                          <a:effectLst/>
                          <a:latin typeface="Segoe UI"/>
                          <a:ea typeface="Segoe UI"/>
                          <a:cs typeface="Segoe UI"/>
                        </a:rPr>
                        <a:t>Los usuarios deben confiar en un sistema complejo.</a:t>
                      </a:r>
                    </a:p>
                  </a:txBody>
                  <a:tcPr marL="78506" marR="78506" marT="39253" marB="39253"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400" b="0" i="0" strike="noStrike" cap="none" spc="0" baseline="0" dirty="0">
                          <a:solidFill>
                            <a:srgbClr val="000000"/>
                          </a:solidFill>
                          <a:effectLst/>
                          <a:latin typeface="Segoe UI"/>
                          <a:ea typeface="Segoe UI"/>
                          <a:cs typeface="Segoe UI"/>
                        </a:rPr>
                        <a:t>Una herramienta financiera basada en inteligencia artificial realiza recomendaciones de inversión: ¿en qué se basan?</a:t>
                      </a:r>
                    </a:p>
                  </a:txBody>
                  <a:tcPr marL="78506" marR="78506" marT="39253" marB="39253">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8860159"/>
                  </a:ext>
                </a:extLst>
              </a:tr>
              <a:tr h="931419">
                <a:tc>
                  <a:txBody>
                    <a:bodyPr/>
                    <a:lstStyle/>
                    <a:p>
                      <a:pPr marL="0" algn="l" defTabSz="932742" rtl="0" eaLnBrk="1" latinLnBrk="0" hangingPunct="1"/>
                      <a:r>
                        <a:rPr lang="es-ES" sz="1600" b="0" i="0" strike="noStrike" cap="none" spc="0" baseline="0" dirty="0">
                          <a:solidFill>
                            <a:srgbClr val="000000"/>
                          </a:solidFill>
                          <a:effectLst/>
                          <a:latin typeface="Segoe UI Semibold"/>
                          <a:ea typeface="Segoe UI Semibold"/>
                          <a:cs typeface="Segoe UI Semibold"/>
                        </a:rPr>
                        <a:t>                Responsabilidad</a:t>
                      </a:r>
                    </a:p>
                  </a:txBody>
                  <a:tcPr marL="78506" marR="78506" marT="39253" marB="39253"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s-ES" sz="1400" b="0" i="0" strike="noStrike" cap="none" spc="0" baseline="0">
                          <a:solidFill>
                            <a:srgbClr val="000000"/>
                          </a:solidFill>
                          <a:effectLst/>
                          <a:latin typeface="Segoe UI"/>
                          <a:ea typeface="Segoe UI"/>
                          <a:cs typeface="Segoe UI"/>
                        </a:rPr>
                        <a:t>¿Quién es responsable de las decisiones basadas en la inteligencia artificial?</a:t>
                      </a:r>
                    </a:p>
                  </a:txBody>
                  <a:tcPr marL="78506" marR="78506" marT="39253" marB="39253"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400" b="0" i="0" strike="noStrike" cap="none" spc="0" baseline="0" dirty="0">
                          <a:solidFill>
                            <a:srgbClr val="000000"/>
                          </a:solidFill>
                          <a:effectLst/>
                          <a:latin typeface="Segoe UI"/>
                          <a:ea typeface="Segoe UI"/>
                          <a:cs typeface="Segoe UI"/>
                        </a:rPr>
                        <a:t>Se condena a una persona inocente de un crimen basándose en las evidencias del reconocimiento facial: ¿quién es responsable?</a:t>
                      </a:r>
                    </a:p>
                  </a:txBody>
                  <a:tcPr marL="78506" marR="78506" marT="39253" marB="39253">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5962156"/>
                  </a:ext>
                </a:extLst>
              </a:tr>
            </a:tbl>
          </a:graphicData>
        </a:graphic>
      </p:graphicFrame>
      <p:pic>
        <p:nvPicPr>
          <p:cNvPr id="12" name="Graphic 11">
            <a:extLst>
              <a:ext uri="{FF2B5EF4-FFF2-40B4-BE49-F238E27FC236}">
                <a16:creationId xmlns:a16="http://schemas.microsoft.com/office/drawing/2014/main" id="{885DB55D-7383-427D-BF16-9DF9EA45821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8344" y="1751167"/>
            <a:ext cx="543631" cy="543631"/>
          </a:xfrm>
          <a:prstGeom prst="rect">
            <a:avLst/>
          </a:prstGeom>
        </p:spPr>
      </p:pic>
      <p:pic>
        <p:nvPicPr>
          <p:cNvPr id="14" name="Graphic 13">
            <a:extLst>
              <a:ext uri="{FF2B5EF4-FFF2-40B4-BE49-F238E27FC236}">
                <a16:creationId xmlns:a16="http://schemas.microsoft.com/office/drawing/2014/main" id="{9F84BF1F-3B70-451C-81E3-DA9E5444750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8344" y="2383885"/>
            <a:ext cx="543631" cy="543631"/>
          </a:xfrm>
          <a:prstGeom prst="rect">
            <a:avLst/>
          </a:prstGeom>
        </p:spPr>
      </p:pic>
      <p:pic>
        <p:nvPicPr>
          <p:cNvPr id="16" name="Graphic 15">
            <a:extLst>
              <a:ext uri="{FF2B5EF4-FFF2-40B4-BE49-F238E27FC236}">
                <a16:creationId xmlns:a16="http://schemas.microsoft.com/office/drawing/2014/main" id="{03609782-2006-40C3-B4A0-1E723534521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344" y="3015738"/>
            <a:ext cx="543631" cy="543631"/>
          </a:xfrm>
          <a:prstGeom prst="rect">
            <a:avLst/>
          </a:prstGeom>
        </p:spPr>
      </p:pic>
      <p:pic>
        <p:nvPicPr>
          <p:cNvPr id="18" name="Graphic 17">
            <a:extLst>
              <a:ext uri="{FF2B5EF4-FFF2-40B4-BE49-F238E27FC236}">
                <a16:creationId xmlns:a16="http://schemas.microsoft.com/office/drawing/2014/main" id="{5CE7A55A-F401-45C1-8FA1-2A3072BD7F0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8344" y="3728989"/>
            <a:ext cx="543631" cy="543631"/>
          </a:xfrm>
          <a:prstGeom prst="rect">
            <a:avLst/>
          </a:prstGeom>
        </p:spPr>
      </p:pic>
      <p:pic>
        <p:nvPicPr>
          <p:cNvPr id="20" name="Graphic 19">
            <a:extLst>
              <a:ext uri="{FF2B5EF4-FFF2-40B4-BE49-F238E27FC236}">
                <a16:creationId xmlns:a16="http://schemas.microsoft.com/office/drawing/2014/main" id="{A788503C-C782-4F63-8F19-0E1B20D4AEC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8344" y="4583319"/>
            <a:ext cx="543631" cy="543631"/>
          </a:xfrm>
          <a:prstGeom prst="rect">
            <a:avLst/>
          </a:prstGeom>
        </p:spPr>
      </p:pic>
      <p:pic>
        <p:nvPicPr>
          <p:cNvPr id="22" name="Graphic 21">
            <a:extLst>
              <a:ext uri="{FF2B5EF4-FFF2-40B4-BE49-F238E27FC236}">
                <a16:creationId xmlns:a16="http://schemas.microsoft.com/office/drawing/2014/main" id="{FA2B83ED-84B7-4821-AE51-D10D7B0BEBE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8344" y="5547034"/>
            <a:ext cx="543631" cy="543631"/>
          </a:xfrm>
          <a:prstGeom prst="rect">
            <a:avLst/>
          </a:prstGeom>
        </p:spPr>
      </p:pic>
    </p:spTree>
    <p:custDataLst>
      <p:tags r:id="rId1"/>
    </p:custDataLst>
    <p:extLst>
      <p:ext uri="{BB962C8B-B14F-4D97-AF65-F5344CB8AC3E}">
        <p14:creationId xmlns:p14="http://schemas.microsoft.com/office/powerpoint/2010/main" val="1479887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2" y="2354243"/>
            <a:ext cx="4884292" cy="1645920"/>
          </a:xfrm>
        </p:spPr>
        <p:txBody>
          <a:bodyPr/>
          <a:lstStyle/>
          <a:p>
            <a:r>
              <a:rPr lang="es-ES" sz="3600" b="0" i="0" strike="noStrike" cap="none" spc="-50" baseline="0" dirty="0">
                <a:solidFill>
                  <a:srgbClr val="000000"/>
                </a:solidFill>
                <a:effectLst/>
                <a:latin typeface="Segoe UI"/>
                <a:ea typeface="Segoe UI"/>
                <a:cs typeface="Segoe UI"/>
              </a:rPr>
              <a:t>Aspectos básicos del aprendizaje automático</a:t>
            </a:r>
            <a:endParaRPr lang="en-US" dirty="0"/>
          </a:p>
        </p:txBody>
      </p:sp>
    </p:spTree>
    <p:custDataLst>
      <p:tags r:id="rId1"/>
    </p:custDataLst>
    <p:extLst>
      <p:ext uri="{BB962C8B-B14F-4D97-AF65-F5344CB8AC3E}">
        <p14:creationId xmlns:p14="http://schemas.microsoft.com/office/powerpoint/2010/main" val="312320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06B3D-C2BF-4210-87F7-4EFC9629169E}"/>
              </a:ext>
            </a:extLst>
          </p:cNvPr>
          <p:cNvSpPr>
            <a:spLocks noGrp="1"/>
          </p:cNvSpPr>
          <p:nvPr>
            <p:ph type="title"/>
          </p:nvPr>
        </p:nvSpPr>
        <p:spPr>
          <a:xfrm>
            <a:off x="588261" y="585216"/>
            <a:ext cx="11011601" cy="487680"/>
          </a:xfrm>
        </p:spPr>
        <p:txBody>
          <a:bodyPr/>
          <a:lstStyle/>
          <a:p>
            <a:r>
              <a:rPr lang="es-ES" sz="3200" b="0" i="0" strike="noStrike" cap="none" spc="0" baseline="0" dirty="0">
                <a:solidFill>
                  <a:srgbClr val="000000"/>
                </a:solidFill>
                <a:effectLst/>
                <a:latin typeface="Segoe UI Semibold"/>
                <a:ea typeface="Segoe UI Semibold"/>
                <a:cs typeface="Segoe UI Semibold"/>
              </a:rPr>
              <a:t>¿Qué es el aprendizaje automático?</a:t>
            </a:r>
          </a:p>
        </p:txBody>
      </p:sp>
      <p:sp>
        <p:nvSpPr>
          <p:cNvPr id="3" name="Text Placeholder 2">
            <a:extLst>
              <a:ext uri="{FF2B5EF4-FFF2-40B4-BE49-F238E27FC236}">
                <a16:creationId xmlns:a16="http://schemas.microsoft.com/office/drawing/2014/main" id="{7393EC5C-0544-49A0-932B-4D884B9AF2B2}"/>
              </a:ext>
            </a:extLst>
          </p:cNvPr>
          <p:cNvSpPr>
            <a:spLocks noGrp="1"/>
          </p:cNvSpPr>
          <p:nvPr>
            <p:ph type="body" sz="quarter" idx="17"/>
          </p:nvPr>
        </p:nvSpPr>
        <p:spPr>
          <a:xfrm>
            <a:off x="584199" y="1386766"/>
            <a:ext cx="11011601" cy="670560"/>
          </a:xfrm>
        </p:spPr>
        <p:txBody>
          <a:bodyPr/>
          <a:lstStyle/>
          <a:p>
            <a:r>
              <a:rPr lang="es-ES" sz="2200" b="0" i="0" strike="noStrike" cap="none" spc="0" baseline="0" dirty="0">
                <a:solidFill>
                  <a:srgbClr val="000000"/>
                </a:solidFill>
                <a:effectLst/>
                <a:latin typeface="Segoe UI Semibold"/>
                <a:ea typeface="Segoe UI Semibold"/>
                <a:cs typeface="Segoe UI Semibold"/>
              </a:rPr>
              <a:t>Creación de modelos predictivos mediante la búsqueda de relaciones en los datos.</a:t>
            </a:r>
          </a:p>
        </p:txBody>
      </p:sp>
      <p:sp>
        <p:nvSpPr>
          <p:cNvPr id="28" name="TextBox 27">
            <a:extLst>
              <a:ext uri="{FF2B5EF4-FFF2-40B4-BE49-F238E27FC236}">
                <a16:creationId xmlns:a16="http://schemas.microsoft.com/office/drawing/2014/main" id="{25346C1E-7C79-8129-1A67-4C2E228C1703}"/>
              </a:ext>
            </a:extLst>
          </p:cNvPr>
          <p:cNvSpPr txBox="1"/>
          <p:nvPr/>
        </p:nvSpPr>
        <p:spPr>
          <a:xfrm rot="16200000">
            <a:off x="514299" y="3013728"/>
            <a:ext cx="978059" cy="307848"/>
          </a:xfrm>
          <a:prstGeom prst="rect">
            <a:avLst/>
          </a:prstGeom>
          <a:noFill/>
        </p:spPr>
        <p:txBody>
          <a:bodyPr wrap="none" lIns="0" tIns="0" rIns="0" bIns="0" rtlCol="0">
            <a:spAutoFit/>
          </a:bodyPr>
          <a:lstStyle/>
          <a:p>
            <a:pPr algn="l"/>
            <a:r>
              <a:rPr lang="es-ES" sz="2000" b="1" i="1" strike="noStrike" cap="none" spc="0" baseline="0" dirty="0">
                <a:solidFill>
                  <a:srgbClr val="000000"/>
                </a:solidFill>
                <a:effectLst/>
                <a:latin typeface="Segoe UI"/>
                <a:ea typeface="Segoe UI"/>
                <a:cs typeface="Segoe UI"/>
              </a:rPr>
              <a:t>Cursos</a:t>
            </a:r>
          </a:p>
        </p:txBody>
      </p:sp>
      <p:sp>
        <p:nvSpPr>
          <p:cNvPr id="5" name="TextBox 4">
            <a:extLst>
              <a:ext uri="{FF2B5EF4-FFF2-40B4-BE49-F238E27FC236}">
                <a16:creationId xmlns:a16="http://schemas.microsoft.com/office/drawing/2014/main" id="{AD731AE9-98E4-E7D0-E77F-6C65665D3473}"/>
              </a:ext>
            </a:extLst>
          </p:cNvPr>
          <p:cNvSpPr txBox="1"/>
          <p:nvPr/>
        </p:nvSpPr>
        <p:spPr>
          <a:xfrm>
            <a:off x="1506688" y="1899006"/>
            <a:ext cx="2470035" cy="492443"/>
          </a:xfrm>
          <a:prstGeom prst="rect">
            <a:avLst/>
          </a:prstGeom>
          <a:noFill/>
        </p:spPr>
        <p:txBody>
          <a:bodyPr wrap="none" lIns="0" tIns="0" rIns="0" bIns="0" rtlCol="0">
            <a:spAutoFit/>
          </a:bodyPr>
          <a:lstStyle/>
          <a:p>
            <a:pPr algn="ctr"/>
            <a:r>
              <a:rPr lang="es-ES" sz="1800" b="1" i="0" strike="noStrike" cap="none" spc="0" baseline="0" dirty="0">
                <a:solidFill>
                  <a:srgbClr val="000000"/>
                </a:solidFill>
                <a:effectLst/>
                <a:latin typeface="Segoe UI"/>
                <a:ea typeface="Segoe UI"/>
                <a:cs typeface="Segoe UI"/>
              </a:rPr>
              <a:t>1.Datos de aprendizaje</a:t>
            </a:r>
          </a:p>
          <a:p>
            <a:pPr algn="ctr"/>
            <a:r>
              <a:rPr lang="es-ES" sz="1400" b="0" i="0" strike="noStrike" cap="none" spc="0" baseline="0" dirty="0">
                <a:solidFill>
                  <a:srgbClr val="000000"/>
                </a:solidFill>
                <a:effectLst/>
                <a:latin typeface="Segoe UI"/>
                <a:ea typeface="Segoe UI"/>
                <a:cs typeface="Segoe UI"/>
              </a:rPr>
              <a:t>(observaciones pasadas)</a:t>
            </a:r>
          </a:p>
        </p:txBody>
      </p:sp>
      <p:sp>
        <p:nvSpPr>
          <p:cNvPr id="7" name="TextBox 6">
            <a:extLst>
              <a:ext uri="{FF2B5EF4-FFF2-40B4-BE49-F238E27FC236}">
                <a16:creationId xmlns:a16="http://schemas.microsoft.com/office/drawing/2014/main" id="{3CB30FF4-1ACF-DCB8-6360-B3C94D8CD4F8}"/>
              </a:ext>
            </a:extLst>
          </p:cNvPr>
          <p:cNvSpPr txBox="1"/>
          <p:nvPr/>
        </p:nvSpPr>
        <p:spPr>
          <a:xfrm>
            <a:off x="1818348" y="4022502"/>
            <a:ext cx="1130694" cy="430887"/>
          </a:xfrm>
          <a:prstGeom prst="rect">
            <a:avLst/>
          </a:prstGeom>
          <a:noFill/>
        </p:spPr>
        <p:txBody>
          <a:bodyPr wrap="none" lIns="0" tIns="0" rIns="0" bIns="0" rtlCol="0">
            <a:spAutoFit/>
          </a:bodyPr>
          <a:lstStyle/>
          <a:p>
            <a:pPr algn="ctr"/>
            <a:r>
              <a:rPr lang="es-ES" sz="1400" b="0" i="1" strike="noStrike" cap="none" spc="0" baseline="0" dirty="0">
                <a:solidFill>
                  <a:srgbClr val="BF3AC4"/>
                </a:solidFill>
                <a:effectLst/>
                <a:latin typeface="Segoe UI"/>
                <a:ea typeface="Segoe UI"/>
                <a:cs typeface="Segoe UI"/>
              </a:rPr>
              <a:t>Características</a:t>
            </a:r>
          </a:p>
          <a:p>
            <a:pPr algn="ctr"/>
            <a:r>
              <a:rPr lang="es-ES" sz="1400" b="0" i="0" strike="noStrike" cap="none" spc="0" baseline="0" dirty="0">
                <a:solidFill>
                  <a:srgbClr val="BF3AC4"/>
                </a:solidFill>
                <a:effectLst/>
                <a:latin typeface="Segoe UI"/>
                <a:ea typeface="Segoe UI"/>
                <a:cs typeface="Segoe UI"/>
              </a:rPr>
              <a:t>(x)</a:t>
            </a:r>
            <a:endParaRPr lang="en-US" sz="1400" i="1" dirty="0">
              <a:solidFill>
                <a:schemeClr val="accent2"/>
              </a:solidFill>
            </a:endParaRPr>
          </a:p>
        </p:txBody>
      </p:sp>
      <p:sp>
        <p:nvSpPr>
          <p:cNvPr id="9" name="TextBox 8">
            <a:extLst>
              <a:ext uri="{FF2B5EF4-FFF2-40B4-BE49-F238E27FC236}">
                <a16:creationId xmlns:a16="http://schemas.microsoft.com/office/drawing/2014/main" id="{41163451-03C7-3568-31C0-91AD69FCA055}"/>
              </a:ext>
            </a:extLst>
          </p:cNvPr>
          <p:cNvSpPr txBox="1"/>
          <p:nvPr/>
        </p:nvSpPr>
        <p:spPr>
          <a:xfrm>
            <a:off x="3050348" y="4010424"/>
            <a:ext cx="411844" cy="430887"/>
          </a:xfrm>
          <a:prstGeom prst="rect">
            <a:avLst/>
          </a:prstGeom>
          <a:noFill/>
        </p:spPr>
        <p:txBody>
          <a:bodyPr wrap="none" lIns="0" tIns="0" rIns="0" bIns="0" rtlCol="0">
            <a:spAutoFit/>
          </a:bodyPr>
          <a:lstStyle/>
          <a:p>
            <a:pPr algn="ctr"/>
            <a:r>
              <a:rPr lang="es-ES" sz="1400" b="0" i="1" strike="noStrike" cap="none" spc="0" baseline="0" dirty="0" err="1">
                <a:solidFill>
                  <a:srgbClr val="00B0F0"/>
                </a:solidFill>
                <a:effectLst/>
                <a:latin typeface="Segoe UI"/>
                <a:ea typeface="Segoe UI"/>
                <a:cs typeface="Segoe UI"/>
              </a:rPr>
              <a:t>Label</a:t>
            </a:r>
            <a:endParaRPr lang="es-ES" sz="1400" b="0" i="1" strike="noStrike" cap="none" spc="0" baseline="0" dirty="0">
              <a:solidFill>
                <a:srgbClr val="00B0F0"/>
              </a:solidFill>
              <a:effectLst/>
              <a:latin typeface="Segoe UI"/>
              <a:ea typeface="Segoe UI"/>
              <a:cs typeface="Segoe UI"/>
            </a:endParaRPr>
          </a:p>
          <a:p>
            <a:pPr algn="ctr"/>
            <a:r>
              <a:rPr lang="es-ES" sz="1400" b="0" i="0" strike="noStrike" cap="none" spc="0" baseline="0" dirty="0">
                <a:solidFill>
                  <a:srgbClr val="00B0F0"/>
                </a:solidFill>
                <a:effectLst/>
                <a:latin typeface="Segoe UI"/>
                <a:ea typeface="Segoe UI"/>
                <a:cs typeface="Segoe UI"/>
              </a:rPr>
              <a:t>(y)</a:t>
            </a:r>
            <a:endParaRPr lang="en-US" sz="1400" i="1" dirty="0">
              <a:solidFill>
                <a:srgbClr val="00B0F0"/>
              </a:solidFill>
            </a:endParaRPr>
          </a:p>
        </p:txBody>
      </p:sp>
      <p:sp>
        <p:nvSpPr>
          <p:cNvPr id="16" name="TextBox 15">
            <a:extLst>
              <a:ext uri="{FF2B5EF4-FFF2-40B4-BE49-F238E27FC236}">
                <a16:creationId xmlns:a16="http://schemas.microsoft.com/office/drawing/2014/main" id="{F834831D-CA1A-A147-0407-80A206520610}"/>
              </a:ext>
            </a:extLst>
          </p:cNvPr>
          <p:cNvSpPr txBox="1"/>
          <p:nvPr/>
        </p:nvSpPr>
        <p:spPr>
          <a:xfrm>
            <a:off x="4247947" y="1898882"/>
            <a:ext cx="2827620" cy="707886"/>
          </a:xfrm>
          <a:prstGeom prst="rect">
            <a:avLst/>
          </a:prstGeom>
          <a:noFill/>
        </p:spPr>
        <p:txBody>
          <a:bodyPr wrap="square" lIns="0" tIns="0" rIns="0" bIns="0" rtlCol="0">
            <a:spAutoFit/>
          </a:bodyPr>
          <a:lstStyle/>
          <a:p>
            <a:pPr algn="ctr"/>
            <a:r>
              <a:rPr lang="es-ES" sz="1800" b="1" i="0" strike="noStrike" cap="none" spc="0" baseline="0" dirty="0">
                <a:solidFill>
                  <a:srgbClr val="000000"/>
                </a:solidFill>
                <a:effectLst/>
                <a:latin typeface="Segoe UI"/>
                <a:ea typeface="Segoe UI"/>
                <a:cs typeface="Segoe UI"/>
              </a:rPr>
              <a:t>2.Algoritmo</a:t>
            </a:r>
          </a:p>
          <a:p>
            <a:pPr algn="ctr"/>
            <a:r>
              <a:rPr lang="es-ES" sz="1400" b="0" i="0" strike="noStrike" cap="none" spc="0" baseline="0" dirty="0">
                <a:solidFill>
                  <a:srgbClr val="000000"/>
                </a:solidFill>
                <a:effectLst/>
                <a:latin typeface="Segoe UI"/>
                <a:ea typeface="Segoe UI"/>
                <a:cs typeface="Segoe UI"/>
              </a:rPr>
              <a:t>(Generaliza la relación entre </a:t>
            </a:r>
            <a:br>
              <a:rPr lang="es-ES" sz="1400" b="0" i="0" strike="noStrike" cap="none" spc="0" baseline="0" dirty="0">
                <a:solidFill>
                  <a:srgbClr val="000000"/>
                </a:solidFill>
                <a:effectLst/>
                <a:latin typeface="Segoe UI"/>
                <a:ea typeface="Segoe UI"/>
                <a:cs typeface="Segoe UI"/>
              </a:rPr>
            </a:br>
            <a:r>
              <a:rPr lang="es-ES" sz="1400" b="0" i="0" strike="noStrike" cap="none" spc="0" baseline="0" dirty="0">
                <a:solidFill>
                  <a:srgbClr val="000000"/>
                </a:solidFill>
                <a:effectLst/>
                <a:latin typeface="Segoe UI"/>
                <a:ea typeface="Segoe UI"/>
                <a:cs typeface="Segoe UI"/>
              </a:rPr>
              <a:t>x e y como función)</a:t>
            </a:r>
          </a:p>
        </p:txBody>
      </p:sp>
      <p:sp>
        <p:nvSpPr>
          <p:cNvPr id="17" name="TextBox 16">
            <a:extLst>
              <a:ext uri="{FF2B5EF4-FFF2-40B4-BE49-F238E27FC236}">
                <a16:creationId xmlns:a16="http://schemas.microsoft.com/office/drawing/2014/main" id="{763FC373-4FBE-BA36-21CE-D2C500576CA8}"/>
              </a:ext>
            </a:extLst>
          </p:cNvPr>
          <p:cNvSpPr txBox="1"/>
          <p:nvPr/>
        </p:nvSpPr>
        <p:spPr>
          <a:xfrm>
            <a:off x="7414109" y="1899007"/>
            <a:ext cx="2417796" cy="492443"/>
          </a:xfrm>
          <a:prstGeom prst="rect">
            <a:avLst/>
          </a:prstGeom>
          <a:noFill/>
        </p:spPr>
        <p:txBody>
          <a:bodyPr wrap="square" lIns="0" tIns="0" rIns="0" bIns="0" rtlCol="0">
            <a:spAutoFit/>
          </a:bodyPr>
          <a:lstStyle/>
          <a:p>
            <a:pPr algn="ctr"/>
            <a:r>
              <a:rPr lang="es-ES" sz="1800" b="1" i="0" strike="noStrike" cap="none" spc="0" baseline="0" dirty="0">
                <a:solidFill>
                  <a:srgbClr val="000000"/>
                </a:solidFill>
                <a:effectLst/>
                <a:latin typeface="Segoe UI"/>
                <a:ea typeface="Segoe UI"/>
                <a:cs typeface="Segoe UI"/>
              </a:rPr>
              <a:t>3.Modelo</a:t>
            </a:r>
          </a:p>
          <a:p>
            <a:pPr algn="ctr"/>
            <a:r>
              <a:rPr lang="es-ES" sz="1400" b="0" i="0" strike="noStrike" cap="none" spc="0" baseline="0" dirty="0">
                <a:solidFill>
                  <a:srgbClr val="000000"/>
                </a:solidFill>
                <a:effectLst/>
                <a:latin typeface="Segoe UI"/>
                <a:ea typeface="Segoe UI"/>
                <a:cs typeface="Segoe UI"/>
              </a:rPr>
              <a:t>(encapsula la función)</a:t>
            </a:r>
          </a:p>
        </p:txBody>
      </p:sp>
      <p:sp>
        <p:nvSpPr>
          <p:cNvPr id="29" name="TextBox 28">
            <a:extLst>
              <a:ext uri="{FF2B5EF4-FFF2-40B4-BE49-F238E27FC236}">
                <a16:creationId xmlns:a16="http://schemas.microsoft.com/office/drawing/2014/main" id="{C5EF7EE6-7249-668C-B74D-175A74730B8A}"/>
              </a:ext>
            </a:extLst>
          </p:cNvPr>
          <p:cNvSpPr txBox="1"/>
          <p:nvPr/>
        </p:nvSpPr>
        <p:spPr>
          <a:xfrm rot="16200000">
            <a:off x="280213" y="5245260"/>
            <a:ext cx="1463881" cy="307848"/>
          </a:xfrm>
          <a:prstGeom prst="rect">
            <a:avLst/>
          </a:prstGeom>
          <a:noFill/>
        </p:spPr>
        <p:txBody>
          <a:bodyPr wrap="none" lIns="0" tIns="0" rIns="0" bIns="0" rtlCol="0">
            <a:spAutoFit/>
          </a:bodyPr>
          <a:lstStyle/>
          <a:p>
            <a:pPr algn="l"/>
            <a:r>
              <a:rPr lang="es-ES" sz="2000" b="1" i="1" strike="noStrike" cap="none" spc="0" baseline="0" dirty="0">
                <a:solidFill>
                  <a:srgbClr val="000000"/>
                </a:solidFill>
                <a:effectLst/>
                <a:latin typeface="Segoe UI"/>
                <a:ea typeface="Segoe UI"/>
                <a:cs typeface="Segoe UI"/>
              </a:rPr>
              <a:t>Inferencia</a:t>
            </a:r>
          </a:p>
        </p:txBody>
      </p:sp>
      <p:sp>
        <p:nvSpPr>
          <p:cNvPr id="26" name="TextBox 25">
            <a:extLst>
              <a:ext uri="{FF2B5EF4-FFF2-40B4-BE49-F238E27FC236}">
                <a16:creationId xmlns:a16="http://schemas.microsoft.com/office/drawing/2014/main" id="{BACA6E4A-5A54-7D1B-B13F-D646FF971179}"/>
              </a:ext>
            </a:extLst>
          </p:cNvPr>
          <p:cNvSpPr txBox="1"/>
          <p:nvPr/>
        </p:nvSpPr>
        <p:spPr>
          <a:xfrm>
            <a:off x="5715000" y="5493686"/>
            <a:ext cx="3058236" cy="492443"/>
          </a:xfrm>
          <a:prstGeom prst="rect">
            <a:avLst/>
          </a:prstGeom>
          <a:noFill/>
        </p:spPr>
        <p:txBody>
          <a:bodyPr wrap="square" lIns="0" tIns="0" rIns="0" bIns="0" rtlCol="0">
            <a:spAutoFit/>
          </a:bodyPr>
          <a:lstStyle/>
          <a:p>
            <a:pPr algn="ctr"/>
            <a:r>
              <a:rPr lang="es-ES" sz="1800" b="1" i="0" strike="noStrike" cap="none" spc="0" baseline="0" dirty="0">
                <a:solidFill>
                  <a:srgbClr val="000000"/>
                </a:solidFill>
                <a:effectLst/>
                <a:latin typeface="Segoe UI"/>
                <a:ea typeface="Segoe UI"/>
                <a:cs typeface="Segoe UI"/>
              </a:rPr>
              <a:t>4.Datos de inferencia</a:t>
            </a:r>
          </a:p>
          <a:p>
            <a:pPr algn="ctr"/>
            <a:r>
              <a:rPr lang="es-ES" sz="1400" b="0" i="0" strike="noStrike" cap="none" spc="0" baseline="0" dirty="0">
                <a:solidFill>
                  <a:srgbClr val="000000"/>
                </a:solidFill>
                <a:effectLst/>
                <a:latin typeface="Segoe UI"/>
                <a:ea typeface="Segoe UI"/>
                <a:cs typeface="Segoe UI"/>
              </a:rPr>
              <a:t>(características sin etiquetar)</a:t>
            </a:r>
          </a:p>
        </p:txBody>
      </p:sp>
      <p:sp>
        <p:nvSpPr>
          <p:cNvPr id="27" name="TextBox 26">
            <a:extLst>
              <a:ext uri="{FF2B5EF4-FFF2-40B4-BE49-F238E27FC236}">
                <a16:creationId xmlns:a16="http://schemas.microsoft.com/office/drawing/2014/main" id="{6EE0C2FA-E31B-2632-A8EB-984CBC39142A}"/>
              </a:ext>
            </a:extLst>
          </p:cNvPr>
          <p:cNvSpPr txBox="1"/>
          <p:nvPr/>
        </p:nvSpPr>
        <p:spPr>
          <a:xfrm>
            <a:off x="8300116" y="5493686"/>
            <a:ext cx="2417796" cy="492443"/>
          </a:xfrm>
          <a:prstGeom prst="rect">
            <a:avLst/>
          </a:prstGeom>
          <a:noFill/>
        </p:spPr>
        <p:txBody>
          <a:bodyPr wrap="square" lIns="0" tIns="0" rIns="0" bIns="0" rtlCol="0">
            <a:spAutoFit/>
          </a:bodyPr>
          <a:lstStyle/>
          <a:p>
            <a:pPr algn="ctr"/>
            <a:r>
              <a:rPr lang="es-ES" sz="1800" b="1" i="0" strike="noStrike" cap="none" spc="0" baseline="0" dirty="0">
                <a:solidFill>
                  <a:srgbClr val="000000"/>
                </a:solidFill>
                <a:effectLst/>
                <a:latin typeface="Segoe UI"/>
                <a:ea typeface="Segoe UI"/>
                <a:cs typeface="Segoe UI"/>
              </a:rPr>
              <a:t>Predicción</a:t>
            </a:r>
          </a:p>
          <a:p>
            <a:pPr algn="ctr"/>
            <a:r>
              <a:rPr lang="es-ES" sz="1400" b="0" i="0" strike="noStrike" cap="none" spc="0" baseline="0" dirty="0">
                <a:solidFill>
                  <a:srgbClr val="000000"/>
                </a:solidFill>
                <a:effectLst/>
                <a:latin typeface="Segoe UI"/>
                <a:ea typeface="Segoe UI"/>
                <a:cs typeface="Segoe UI"/>
              </a:rPr>
              <a:t>(etiqueta inferida)</a:t>
            </a:r>
          </a:p>
        </p:txBody>
      </p:sp>
      <p:sp>
        <p:nvSpPr>
          <p:cNvPr id="4" name="TextBox 3">
            <a:extLst>
              <a:ext uri="{FF2B5EF4-FFF2-40B4-BE49-F238E27FC236}">
                <a16:creationId xmlns:a16="http://schemas.microsoft.com/office/drawing/2014/main" id="{C87CE302-0E98-497B-9EFA-0116FB2BCD01}"/>
              </a:ext>
              <a:ext uri="{C183D7F6-B498-43B3-948B-1728B52AA6E4}">
                <adec:decorative xmlns:adec="http://schemas.microsoft.com/office/drawing/2017/decorative" val="1"/>
              </a:ext>
            </a:extLst>
          </p:cNvPr>
          <p:cNvSpPr txBox="1"/>
          <p:nvPr/>
        </p:nvSpPr>
        <p:spPr>
          <a:xfrm>
            <a:off x="2227142" y="2422225"/>
            <a:ext cx="1308354" cy="1385316"/>
          </a:xfrm>
          <a:prstGeom prst="rect">
            <a:avLst/>
          </a:prstGeom>
          <a:solidFill>
            <a:schemeClr val="bg1">
              <a:lumMod val="95000"/>
            </a:schemeClr>
          </a:solidFill>
        </p:spPr>
        <p:txBody>
          <a:bodyPr wrap="none" lIns="0" tIns="0" rIns="0" bIns="0" rtlCol="0">
            <a:spAutoFit/>
          </a:bodyPr>
          <a:lstStyle/>
          <a:p>
            <a:pPr algn="l"/>
            <a:r>
              <a:rPr lang="es-ES" sz="1800" b="0" i="0" strike="noStrike" cap="none" spc="0" baseline="0">
                <a:solidFill>
                  <a:srgbClr val="000000"/>
                </a:solidFill>
                <a:effectLst/>
                <a:latin typeface="Segoe UI"/>
                <a:ea typeface="Segoe UI"/>
                <a:cs typeface="Segoe UI"/>
              </a:rPr>
              <a:t>[x</a:t>
            </a:r>
            <a:r>
              <a:rPr lang="es-ES" sz="1800" b="0" i="0" strike="noStrike" cap="none" spc="0" baseline="-25000">
                <a:solidFill>
                  <a:srgbClr val="000000"/>
                </a:solidFill>
                <a:effectLst/>
                <a:latin typeface="Segoe UI"/>
                <a:ea typeface="Segoe UI"/>
                <a:cs typeface="Segoe UI"/>
              </a:rPr>
              <a:t>1</a:t>
            </a:r>
            <a:r>
              <a:rPr lang="es-ES" sz="1800" b="0" i="0" strike="noStrike" cap="none" spc="0" baseline="0">
                <a:solidFill>
                  <a:srgbClr val="000000"/>
                </a:solidFill>
                <a:effectLst/>
                <a:latin typeface="Segoe UI"/>
                <a:ea typeface="Segoe UI"/>
                <a:cs typeface="Segoe UI"/>
              </a:rPr>
              <a:t>,x</a:t>
            </a:r>
            <a:r>
              <a:rPr lang="es-ES" sz="1800" b="0" i="0" strike="noStrike" cap="none" spc="0" baseline="-25000">
                <a:solidFill>
                  <a:srgbClr val="000000"/>
                </a:solidFill>
                <a:effectLst/>
                <a:latin typeface="Segoe UI"/>
                <a:ea typeface="Segoe UI"/>
                <a:cs typeface="Segoe UI"/>
              </a:rPr>
              <a:t>2</a:t>
            </a:r>
            <a:r>
              <a:rPr lang="es-ES" sz="1800" b="0" i="0" strike="noStrike" cap="none" spc="0" baseline="0">
                <a:solidFill>
                  <a:srgbClr val="000000"/>
                </a:solidFill>
                <a:effectLst/>
                <a:latin typeface="Segoe UI"/>
                <a:ea typeface="Segoe UI"/>
                <a:cs typeface="Segoe UI"/>
              </a:rPr>
              <a:t>,x</a:t>
            </a:r>
            <a:r>
              <a:rPr lang="es-ES" sz="1800" b="0" i="0" strike="noStrike" cap="none" spc="0" baseline="-25000">
                <a:solidFill>
                  <a:srgbClr val="000000"/>
                </a:solidFill>
                <a:effectLst/>
                <a:latin typeface="Segoe UI"/>
                <a:ea typeface="Segoe UI"/>
                <a:cs typeface="Segoe UI"/>
              </a:rPr>
              <a:t>3</a:t>
            </a:r>
            <a:r>
              <a:rPr lang="es-ES" sz="1800" b="0" i="0" strike="noStrike" cap="none" spc="0" baseline="0">
                <a:solidFill>
                  <a:srgbClr val="000000"/>
                </a:solidFill>
                <a:effectLst/>
                <a:latin typeface="Segoe UI"/>
                <a:ea typeface="Segoe UI"/>
                <a:cs typeface="Segoe UI"/>
              </a:rPr>
              <a:t>], y</a:t>
            </a:r>
          </a:p>
          <a:p>
            <a:r>
              <a:rPr lang="es-ES" sz="1800" b="0" i="0" strike="noStrike" cap="none" spc="0" baseline="0">
                <a:solidFill>
                  <a:srgbClr val="000000"/>
                </a:solidFill>
                <a:effectLst/>
                <a:latin typeface="Segoe UI"/>
                <a:ea typeface="Segoe UI"/>
                <a:cs typeface="Segoe UI"/>
              </a:rPr>
              <a:t>[x</a:t>
            </a:r>
            <a:r>
              <a:rPr lang="es-ES" sz="1800" b="0" i="0" strike="noStrike" cap="none" spc="0" baseline="-25000">
                <a:solidFill>
                  <a:srgbClr val="000000"/>
                </a:solidFill>
                <a:effectLst/>
                <a:latin typeface="Segoe UI"/>
                <a:ea typeface="Segoe UI"/>
                <a:cs typeface="Segoe UI"/>
              </a:rPr>
              <a:t>1</a:t>
            </a:r>
            <a:r>
              <a:rPr lang="es-ES" sz="1800" b="0" i="0" strike="noStrike" cap="none" spc="0" baseline="0">
                <a:solidFill>
                  <a:srgbClr val="000000"/>
                </a:solidFill>
                <a:effectLst/>
                <a:latin typeface="Segoe UI"/>
                <a:ea typeface="Segoe UI"/>
                <a:cs typeface="Segoe UI"/>
              </a:rPr>
              <a:t>,x</a:t>
            </a:r>
            <a:r>
              <a:rPr lang="es-ES" sz="1800" b="0" i="0" strike="noStrike" cap="none" spc="0" baseline="-25000">
                <a:solidFill>
                  <a:srgbClr val="000000"/>
                </a:solidFill>
                <a:effectLst/>
                <a:latin typeface="Segoe UI"/>
                <a:ea typeface="Segoe UI"/>
                <a:cs typeface="Segoe UI"/>
              </a:rPr>
              <a:t>2</a:t>
            </a:r>
            <a:r>
              <a:rPr lang="es-ES" sz="1800" b="0" i="0" strike="noStrike" cap="none" spc="0" baseline="0">
                <a:solidFill>
                  <a:srgbClr val="000000"/>
                </a:solidFill>
                <a:effectLst/>
                <a:latin typeface="Segoe UI"/>
                <a:ea typeface="Segoe UI"/>
                <a:cs typeface="Segoe UI"/>
              </a:rPr>
              <a:t>,x</a:t>
            </a:r>
            <a:r>
              <a:rPr lang="es-ES" sz="1800" b="0" i="0" strike="noStrike" cap="none" spc="0" baseline="-25000">
                <a:solidFill>
                  <a:srgbClr val="000000"/>
                </a:solidFill>
                <a:effectLst/>
                <a:latin typeface="Segoe UI"/>
                <a:ea typeface="Segoe UI"/>
                <a:cs typeface="Segoe UI"/>
              </a:rPr>
              <a:t>3</a:t>
            </a:r>
            <a:r>
              <a:rPr lang="es-ES" sz="1800" b="0" i="0" strike="noStrike" cap="none" spc="0" baseline="0">
                <a:solidFill>
                  <a:srgbClr val="000000"/>
                </a:solidFill>
                <a:effectLst/>
                <a:latin typeface="Segoe UI"/>
                <a:ea typeface="Segoe UI"/>
                <a:cs typeface="Segoe UI"/>
              </a:rPr>
              <a:t>], y</a:t>
            </a:r>
          </a:p>
          <a:p>
            <a:r>
              <a:rPr lang="es-ES" sz="1800" b="0" i="0" strike="noStrike" cap="none" spc="0" baseline="0">
                <a:solidFill>
                  <a:srgbClr val="000000"/>
                </a:solidFill>
                <a:effectLst/>
                <a:latin typeface="Segoe UI"/>
                <a:ea typeface="Segoe UI"/>
                <a:cs typeface="Segoe UI"/>
              </a:rPr>
              <a:t>[x</a:t>
            </a:r>
            <a:r>
              <a:rPr lang="es-ES" sz="1800" b="0" i="0" strike="noStrike" cap="none" spc="0" baseline="-25000">
                <a:solidFill>
                  <a:srgbClr val="000000"/>
                </a:solidFill>
                <a:effectLst/>
                <a:latin typeface="Segoe UI"/>
                <a:ea typeface="Segoe UI"/>
                <a:cs typeface="Segoe UI"/>
              </a:rPr>
              <a:t>1</a:t>
            </a:r>
            <a:r>
              <a:rPr lang="es-ES" sz="1800" b="0" i="0" strike="noStrike" cap="none" spc="0" baseline="0">
                <a:solidFill>
                  <a:srgbClr val="000000"/>
                </a:solidFill>
                <a:effectLst/>
                <a:latin typeface="Segoe UI"/>
                <a:ea typeface="Segoe UI"/>
                <a:cs typeface="Segoe UI"/>
              </a:rPr>
              <a:t>,x</a:t>
            </a:r>
            <a:r>
              <a:rPr lang="es-ES" sz="1800" b="0" i="0" strike="noStrike" cap="none" spc="0" baseline="-25000">
                <a:solidFill>
                  <a:srgbClr val="000000"/>
                </a:solidFill>
                <a:effectLst/>
                <a:latin typeface="Segoe UI"/>
                <a:ea typeface="Segoe UI"/>
                <a:cs typeface="Segoe UI"/>
              </a:rPr>
              <a:t>2</a:t>
            </a:r>
            <a:r>
              <a:rPr lang="es-ES" sz="1800" b="0" i="0" strike="noStrike" cap="none" spc="0" baseline="0">
                <a:solidFill>
                  <a:srgbClr val="000000"/>
                </a:solidFill>
                <a:effectLst/>
                <a:latin typeface="Segoe UI"/>
                <a:ea typeface="Segoe UI"/>
                <a:cs typeface="Segoe UI"/>
              </a:rPr>
              <a:t>,x</a:t>
            </a:r>
            <a:r>
              <a:rPr lang="es-ES" sz="1800" b="0" i="0" strike="noStrike" cap="none" spc="0" baseline="-25000">
                <a:solidFill>
                  <a:srgbClr val="000000"/>
                </a:solidFill>
                <a:effectLst/>
                <a:latin typeface="Segoe UI"/>
                <a:ea typeface="Segoe UI"/>
                <a:cs typeface="Segoe UI"/>
              </a:rPr>
              <a:t>3</a:t>
            </a:r>
            <a:r>
              <a:rPr lang="es-ES" sz="1800" b="0" i="0" strike="noStrike" cap="none" spc="0" baseline="0">
                <a:solidFill>
                  <a:srgbClr val="000000"/>
                </a:solidFill>
                <a:effectLst/>
                <a:latin typeface="Segoe UI"/>
                <a:ea typeface="Segoe UI"/>
                <a:cs typeface="Segoe UI"/>
              </a:rPr>
              <a:t>], y</a:t>
            </a:r>
          </a:p>
          <a:p>
            <a:r>
              <a:rPr lang="es-ES" sz="1800" b="0" i="0" strike="noStrike" cap="none" spc="0" baseline="0">
                <a:solidFill>
                  <a:srgbClr val="000000"/>
                </a:solidFill>
                <a:effectLst/>
                <a:latin typeface="Segoe UI"/>
                <a:ea typeface="Segoe UI"/>
                <a:cs typeface="Segoe UI"/>
              </a:rPr>
              <a:t>[x</a:t>
            </a:r>
            <a:r>
              <a:rPr lang="es-ES" sz="1800" b="0" i="0" strike="noStrike" cap="none" spc="0" baseline="-25000">
                <a:solidFill>
                  <a:srgbClr val="000000"/>
                </a:solidFill>
                <a:effectLst/>
                <a:latin typeface="Segoe UI"/>
                <a:ea typeface="Segoe UI"/>
                <a:cs typeface="Segoe UI"/>
              </a:rPr>
              <a:t>1</a:t>
            </a:r>
            <a:r>
              <a:rPr lang="es-ES" sz="1800" b="0" i="0" strike="noStrike" cap="none" spc="0" baseline="0">
                <a:solidFill>
                  <a:srgbClr val="000000"/>
                </a:solidFill>
                <a:effectLst/>
                <a:latin typeface="Segoe UI"/>
                <a:ea typeface="Segoe UI"/>
                <a:cs typeface="Segoe UI"/>
              </a:rPr>
              <a:t>,x</a:t>
            </a:r>
            <a:r>
              <a:rPr lang="es-ES" sz="1800" b="0" i="0" strike="noStrike" cap="none" spc="0" baseline="-25000">
                <a:solidFill>
                  <a:srgbClr val="000000"/>
                </a:solidFill>
                <a:effectLst/>
                <a:latin typeface="Segoe UI"/>
                <a:ea typeface="Segoe UI"/>
                <a:cs typeface="Segoe UI"/>
              </a:rPr>
              <a:t>2</a:t>
            </a:r>
            <a:r>
              <a:rPr lang="es-ES" sz="1800" b="0" i="0" strike="noStrike" cap="none" spc="0" baseline="0">
                <a:solidFill>
                  <a:srgbClr val="000000"/>
                </a:solidFill>
                <a:effectLst/>
                <a:latin typeface="Segoe UI"/>
                <a:ea typeface="Segoe UI"/>
                <a:cs typeface="Segoe UI"/>
              </a:rPr>
              <a:t>,x</a:t>
            </a:r>
            <a:r>
              <a:rPr lang="es-ES" sz="1800" b="0" i="0" strike="noStrike" cap="none" spc="0" baseline="-25000">
                <a:solidFill>
                  <a:srgbClr val="000000"/>
                </a:solidFill>
                <a:effectLst/>
                <a:latin typeface="Segoe UI"/>
                <a:ea typeface="Segoe UI"/>
                <a:cs typeface="Segoe UI"/>
              </a:rPr>
              <a:t>3</a:t>
            </a:r>
            <a:r>
              <a:rPr lang="es-ES" sz="1800" b="0" i="0" strike="noStrike" cap="none" spc="0" baseline="0">
                <a:solidFill>
                  <a:srgbClr val="000000"/>
                </a:solidFill>
                <a:effectLst/>
                <a:latin typeface="Segoe UI"/>
                <a:ea typeface="Segoe UI"/>
                <a:cs typeface="Segoe UI"/>
              </a:rPr>
              <a:t>], y</a:t>
            </a:r>
          </a:p>
          <a:p>
            <a:r>
              <a:rPr lang="es-ES" sz="1800" b="0" i="0" strike="noStrike" cap="none" spc="0" baseline="0">
                <a:solidFill>
                  <a:srgbClr val="000000"/>
                </a:solidFill>
                <a:effectLst/>
                <a:latin typeface="Segoe UI"/>
                <a:ea typeface="Segoe UI"/>
                <a:cs typeface="Segoe UI"/>
              </a:rPr>
              <a:t>[x</a:t>
            </a:r>
            <a:r>
              <a:rPr lang="es-ES" sz="1800" b="0" i="0" strike="noStrike" cap="none" spc="0" baseline="-25000">
                <a:solidFill>
                  <a:srgbClr val="000000"/>
                </a:solidFill>
                <a:effectLst/>
                <a:latin typeface="Segoe UI"/>
                <a:ea typeface="Segoe UI"/>
                <a:cs typeface="Segoe UI"/>
              </a:rPr>
              <a:t>1</a:t>
            </a:r>
            <a:r>
              <a:rPr lang="es-ES" sz="1800" b="0" i="0" strike="noStrike" cap="none" spc="0" baseline="0">
                <a:solidFill>
                  <a:srgbClr val="000000"/>
                </a:solidFill>
                <a:effectLst/>
                <a:latin typeface="Segoe UI"/>
                <a:ea typeface="Segoe UI"/>
                <a:cs typeface="Segoe UI"/>
              </a:rPr>
              <a:t>,x</a:t>
            </a:r>
            <a:r>
              <a:rPr lang="es-ES" sz="1800" b="0" i="0" strike="noStrike" cap="none" spc="0" baseline="-25000">
                <a:solidFill>
                  <a:srgbClr val="000000"/>
                </a:solidFill>
                <a:effectLst/>
                <a:latin typeface="Segoe UI"/>
                <a:ea typeface="Segoe UI"/>
                <a:cs typeface="Segoe UI"/>
              </a:rPr>
              <a:t>2</a:t>
            </a:r>
            <a:r>
              <a:rPr lang="es-ES" sz="1800" b="0" i="0" strike="noStrike" cap="none" spc="0" baseline="0">
                <a:solidFill>
                  <a:srgbClr val="000000"/>
                </a:solidFill>
                <a:effectLst/>
                <a:latin typeface="Segoe UI"/>
                <a:ea typeface="Segoe UI"/>
                <a:cs typeface="Segoe UI"/>
              </a:rPr>
              <a:t>,x</a:t>
            </a:r>
            <a:r>
              <a:rPr lang="es-ES" sz="1800" b="0" i="0" strike="noStrike" cap="none" spc="0" baseline="-25000">
                <a:solidFill>
                  <a:srgbClr val="000000"/>
                </a:solidFill>
                <a:effectLst/>
                <a:latin typeface="Segoe UI"/>
                <a:ea typeface="Segoe UI"/>
                <a:cs typeface="Segoe UI"/>
              </a:rPr>
              <a:t>3</a:t>
            </a:r>
            <a:r>
              <a:rPr lang="es-ES" sz="1800" b="0" i="0" strike="noStrike" cap="none" spc="0" baseline="0">
                <a:solidFill>
                  <a:srgbClr val="000000"/>
                </a:solidFill>
                <a:effectLst/>
                <a:latin typeface="Segoe UI"/>
                <a:ea typeface="Segoe UI"/>
                <a:cs typeface="Segoe UI"/>
              </a:rPr>
              <a:t>], y</a:t>
            </a:r>
          </a:p>
        </p:txBody>
      </p:sp>
      <p:sp>
        <p:nvSpPr>
          <p:cNvPr id="6" name="Left Brace 5">
            <a:extLst>
              <a:ext uri="{FF2B5EF4-FFF2-40B4-BE49-F238E27FC236}">
                <a16:creationId xmlns:a16="http://schemas.microsoft.com/office/drawing/2014/main" id="{AB4FD03D-C0D4-A1C2-1592-C12DD097DFA0}"/>
              </a:ext>
              <a:ext uri="{C183D7F6-B498-43B3-948B-1728B52AA6E4}">
                <adec:decorative xmlns:adec="http://schemas.microsoft.com/office/drawing/2017/decorative" val="1"/>
              </a:ext>
            </a:extLst>
          </p:cNvPr>
          <p:cNvSpPr/>
          <p:nvPr/>
        </p:nvSpPr>
        <p:spPr>
          <a:xfrm rot="16200000">
            <a:off x="2596321" y="3606148"/>
            <a:ext cx="111025" cy="670560"/>
          </a:xfrm>
          <a:prstGeom prst="leftBrace">
            <a:avLst>
              <a:gd name="adj1" fmla="val 8333"/>
              <a:gd name="adj2" fmla="val 26255"/>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669F5AB-6892-4428-414E-A1B43618537C}"/>
              </a:ext>
              <a:ext uri="{C183D7F6-B498-43B3-948B-1728B52AA6E4}">
                <adec:decorative xmlns:adec="http://schemas.microsoft.com/office/drawing/2017/decorative" val="1"/>
              </a:ext>
            </a:extLst>
          </p:cNvPr>
          <p:cNvCxnSpPr/>
          <p:nvPr/>
        </p:nvCxnSpPr>
        <p:spPr>
          <a:xfrm flipH="1">
            <a:off x="3173688" y="3867719"/>
            <a:ext cx="0" cy="154783"/>
          </a:xfrm>
          <a:prstGeom prst="line">
            <a:avLst/>
          </a:prstGeom>
          <a:ln w="28575">
            <a:solidFill>
              <a:srgbClr val="00B0F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Arrow: Right 9">
            <a:extLst>
              <a:ext uri="{FF2B5EF4-FFF2-40B4-BE49-F238E27FC236}">
                <a16:creationId xmlns:a16="http://schemas.microsoft.com/office/drawing/2014/main" id="{52748165-1173-B8C5-4BFE-7CA23143ADF2}"/>
              </a:ext>
              <a:ext uri="{C183D7F6-B498-43B3-948B-1728B52AA6E4}">
                <adec:decorative xmlns:adec="http://schemas.microsoft.com/office/drawing/2017/decorative" val="1"/>
              </a:ext>
            </a:extLst>
          </p:cNvPr>
          <p:cNvSpPr/>
          <p:nvPr/>
        </p:nvSpPr>
        <p:spPr bwMode="auto">
          <a:xfrm>
            <a:off x="3489315" y="2708377"/>
            <a:ext cx="1387485" cy="957827"/>
          </a:xfrm>
          <a:prstGeom prst="rightArrow">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8B37BA7C-59A2-2196-5361-B7CEDF7DF1CC}"/>
              </a:ext>
              <a:ext uri="{C183D7F6-B498-43B3-948B-1728B52AA6E4}">
                <adec:decorative xmlns:adec="http://schemas.microsoft.com/office/drawing/2017/decorative" val="1"/>
              </a:ext>
            </a:extLst>
          </p:cNvPr>
          <p:cNvGrpSpPr/>
          <p:nvPr/>
        </p:nvGrpSpPr>
        <p:grpSpPr>
          <a:xfrm>
            <a:off x="4876800" y="2526286"/>
            <a:ext cx="1589314" cy="1589314"/>
            <a:chOff x="4876800" y="2291144"/>
            <a:chExt cx="1589314" cy="1589314"/>
          </a:xfrm>
        </p:grpSpPr>
        <p:pic>
          <p:nvPicPr>
            <p:cNvPr id="12" name="Graphic 11" descr="Linear Graph with solid fill">
              <a:extLst>
                <a:ext uri="{FF2B5EF4-FFF2-40B4-BE49-F238E27FC236}">
                  <a16:creationId xmlns:a16="http://schemas.microsoft.com/office/drawing/2014/main" id="{72BF493D-2470-051E-052D-54D0A17501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6800" y="2291144"/>
              <a:ext cx="1589314" cy="1589314"/>
            </a:xfrm>
            <a:prstGeom prst="rect">
              <a:avLst/>
            </a:prstGeom>
          </p:spPr>
        </p:pic>
        <p:grpSp>
          <p:nvGrpSpPr>
            <p:cNvPr id="13" name="Group 12">
              <a:extLst>
                <a:ext uri="{FF2B5EF4-FFF2-40B4-BE49-F238E27FC236}">
                  <a16:creationId xmlns:a16="http://schemas.microsoft.com/office/drawing/2014/main" id="{46770DDE-9F8F-CC4B-B3CB-F81CC8616C48}"/>
                </a:ext>
              </a:extLst>
            </p:cNvPr>
            <p:cNvGrpSpPr/>
            <p:nvPr/>
          </p:nvGrpSpPr>
          <p:grpSpPr>
            <a:xfrm>
              <a:off x="5332683" y="2684876"/>
              <a:ext cx="736663" cy="736663"/>
              <a:chOff x="5784400" y="2882815"/>
              <a:chExt cx="736663" cy="736663"/>
            </a:xfrm>
          </p:grpSpPr>
          <p:sp>
            <p:nvSpPr>
              <p:cNvPr id="14" name="Rectangle 13">
                <a:extLst>
                  <a:ext uri="{FF2B5EF4-FFF2-40B4-BE49-F238E27FC236}">
                    <a16:creationId xmlns:a16="http://schemas.microsoft.com/office/drawing/2014/main" id="{A111CE57-AC4A-711A-2A8D-0ABBF5FD4A2C}"/>
                  </a:ext>
                </a:extLst>
              </p:cNvPr>
              <p:cNvSpPr/>
              <p:nvPr/>
            </p:nvSpPr>
            <p:spPr bwMode="auto">
              <a:xfrm>
                <a:off x="5901540" y="3009976"/>
                <a:ext cx="524504" cy="473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descr="Mathematics with solid fill">
                <a:extLst>
                  <a:ext uri="{FF2B5EF4-FFF2-40B4-BE49-F238E27FC236}">
                    <a16:creationId xmlns:a16="http://schemas.microsoft.com/office/drawing/2014/main" id="{A73DC9C3-C69D-1F44-9FB6-CF044AC671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84400" y="2882815"/>
                <a:ext cx="736663" cy="736663"/>
              </a:xfrm>
              <a:prstGeom prst="rect">
                <a:avLst/>
              </a:prstGeom>
            </p:spPr>
          </p:pic>
        </p:grpSp>
      </p:grpSp>
      <p:sp>
        <p:nvSpPr>
          <p:cNvPr id="22" name="Arrow: Right 21">
            <a:extLst>
              <a:ext uri="{FF2B5EF4-FFF2-40B4-BE49-F238E27FC236}">
                <a16:creationId xmlns:a16="http://schemas.microsoft.com/office/drawing/2014/main" id="{5AFE909D-265A-3665-9604-CB1127592529}"/>
              </a:ext>
              <a:ext uri="{C183D7F6-B498-43B3-948B-1728B52AA6E4}">
                <adec:decorative xmlns:adec="http://schemas.microsoft.com/office/drawing/2017/decorative" val="1"/>
              </a:ext>
            </a:extLst>
          </p:cNvPr>
          <p:cNvSpPr/>
          <p:nvPr/>
        </p:nvSpPr>
        <p:spPr bwMode="auto">
          <a:xfrm>
            <a:off x="6720367" y="2687533"/>
            <a:ext cx="1387485" cy="957827"/>
          </a:xfrm>
          <a:prstGeom prst="rightArrow">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35F7C691-81B0-AF61-C923-822A16A7F2FA}"/>
              </a:ext>
              <a:ext uri="{C183D7F6-B498-43B3-948B-1728B52AA6E4}">
                <adec:decorative xmlns:adec="http://schemas.microsoft.com/office/drawing/2017/decorative" val="1"/>
              </a:ext>
            </a:extLst>
          </p:cNvPr>
          <p:cNvGrpSpPr/>
          <p:nvPr/>
        </p:nvGrpSpPr>
        <p:grpSpPr>
          <a:xfrm>
            <a:off x="7745107" y="2560568"/>
            <a:ext cx="1689551" cy="1421355"/>
            <a:chOff x="5453742" y="4083438"/>
            <a:chExt cx="1689551" cy="1421355"/>
          </a:xfrm>
        </p:grpSpPr>
        <p:pic>
          <p:nvPicPr>
            <p:cNvPr id="19" name="Graphic 18" descr="Gears with solid fill">
              <a:extLst>
                <a:ext uri="{FF2B5EF4-FFF2-40B4-BE49-F238E27FC236}">
                  <a16:creationId xmlns:a16="http://schemas.microsoft.com/office/drawing/2014/main" id="{4279CD2A-0A67-093E-47AE-2FF3135D2D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53742" y="4083438"/>
              <a:ext cx="1421355" cy="1421355"/>
            </a:xfrm>
            <a:prstGeom prst="rect">
              <a:avLst/>
            </a:prstGeom>
          </p:spPr>
        </p:pic>
        <p:sp>
          <p:nvSpPr>
            <p:cNvPr id="20" name="TextBox 19">
              <a:extLst>
                <a:ext uri="{FF2B5EF4-FFF2-40B4-BE49-F238E27FC236}">
                  <a16:creationId xmlns:a16="http://schemas.microsoft.com/office/drawing/2014/main" id="{7582285A-3C44-FE27-C396-1697BEF9B7B8}"/>
                </a:ext>
              </a:extLst>
            </p:cNvPr>
            <p:cNvSpPr txBox="1"/>
            <p:nvPr/>
          </p:nvSpPr>
          <p:spPr>
            <a:xfrm>
              <a:off x="6381866" y="4661287"/>
              <a:ext cx="945991" cy="492557"/>
            </a:xfrm>
            <a:prstGeom prst="rect">
              <a:avLst/>
            </a:prstGeom>
            <a:noFill/>
            <a:ln>
              <a:noFill/>
            </a:ln>
          </p:spPr>
          <p:txBody>
            <a:bodyPr wrap="none" lIns="0" tIns="0" rIns="0" bIns="0" rtlCol="0">
              <a:spAutoFit/>
            </a:bodyPr>
            <a:lstStyle/>
            <a:p>
              <a:pPr algn="l"/>
              <a:r>
                <a:rPr lang="es-ES" sz="1600" b="1" i="0" strike="noStrike" cap="none" spc="0" baseline="0">
                  <a:solidFill>
                    <a:srgbClr val="000000"/>
                  </a:solidFill>
                  <a:effectLst/>
                  <a:latin typeface="Segoe UI"/>
                  <a:ea typeface="Segoe UI"/>
                  <a:cs typeface="Segoe UI"/>
                </a:rPr>
                <a:t>y = </a:t>
              </a:r>
              <a:r>
                <a:rPr lang="es-ES" sz="3200" b="1" i="0" strike="noStrike" cap="none" spc="0" baseline="0">
                  <a:solidFill>
                    <a:srgbClr val="000000"/>
                  </a:solidFill>
                  <a:effectLst/>
                  <a:latin typeface="Blackadder ITC"/>
                  <a:ea typeface="Blackadder ITC"/>
                  <a:cs typeface="Blackadder ITC"/>
                </a:rPr>
                <a:t>f</a:t>
              </a:r>
              <a:r>
                <a:rPr lang="es-ES" sz="1600" b="1" i="0" strike="noStrike" cap="none" spc="0" baseline="0">
                  <a:solidFill>
                    <a:srgbClr val="000000"/>
                  </a:solidFill>
                  <a:effectLst/>
                  <a:latin typeface="Segoe UI"/>
                  <a:ea typeface="Segoe UI"/>
                  <a:cs typeface="Segoe UI"/>
                </a:rPr>
                <a:t>(x)</a:t>
              </a:r>
            </a:p>
          </p:txBody>
        </p:sp>
      </p:grpSp>
      <p:sp>
        <p:nvSpPr>
          <p:cNvPr id="21" name="TextBox 20">
            <a:extLst>
              <a:ext uri="{FF2B5EF4-FFF2-40B4-BE49-F238E27FC236}">
                <a16:creationId xmlns:a16="http://schemas.microsoft.com/office/drawing/2014/main" id="{D8AE179A-EB57-7E95-8C61-8CEA78182558}"/>
              </a:ext>
              <a:ext uri="{C183D7F6-B498-43B3-948B-1728B52AA6E4}">
                <adec:decorative xmlns:adec="http://schemas.microsoft.com/office/drawing/2017/decorative" val="1"/>
              </a:ext>
            </a:extLst>
          </p:cNvPr>
          <p:cNvSpPr txBox="1"/>
          <p:nvPr/>
        </p:nvSpPr>
        <p:spPr>
          <a:xfrm>
            <a:off x="7737777" y="5121176"/>
            <a:ext cx="1141603" cy="307848"/>
          </a:xfrm>
          <a:prstGeom prst="rect">
            <a:avLst/>
          </a:prstGeom>
          <a:solidFill>
            <a:schemeClr val="bg1">
              <a:lumMod val="95000"/>
            </a:schemeClr>
          </a:solidFill>
        </p:spPr>
        <p:txBody>
          <a:bodyPr wrap="none" lIns="0" tIns="0" rIns="0" bIns="0" rtlCol="0">
            <a:spAutoFit/>
          </a:bodyPr>
          <a:lstStyle/>
          <a:p>
            <a:pPr algn="l"/>
            <a:r>
              <a:rPr lang="es-ES" sz="2000" b="0" i="0" strike="noStrike" cap="none" spc="0" baseline="0" dirty="0">
                <a:solidFill>
                  <a:srgbClr val="000000"/>
                </a:solidFill>
                <a:effectLst/>
                <a:latin typeface="Segoe UI"/>
                <a:ea typeface="Segoe UI"/>
                <a:cs typeface="Segoe UI"/>
              </a:rPr>
              <a:t>[x</a:t>
            </a:r>
            <a:r>
              <a:rPr lang="es-ES" sz="2000" b="0" i="0" strike="noStrike" cap="none" spc="0" baseline="-25000" dirty="0">
                <a:solidFill>
                  <a:srgbClr val="000000"/>
                </a:solidFill>
                <a:effectLst/>
                <a:latin typeface="Segoe UI"/>
                <a:ea typeface="Segoe UI"/>
                <a:cs typeface="Segoe UI"/>
              </a:rPr>
              <a:t>1</a:t>
            </a:r>
            <a:r>
              <a:rPr lang="es-ES" sz="2000" b="0" i="0" strike="noStrike" cap="none" spc="0" baseline="0" dirty="0">
                <a:solidFill>
                  <a:srgbClr val="000000"/>
                </a:solidFill>
                <a:effectLst/>
                <a:latin typeface="Segoe UI"/>
                <a:ea typeface="Segoe UI"/>
                <a:cs typeface="Segoe UI"/>
              </a:rPr>
              <a:t>,x</a:t>
            </a:r>
            <a:r>
              <a:rPr lang="es-ES" sz="2000" b="0" i="0" strike="noStrike" cap="none" spc="0" baseline="-25000" dirty="0">
                <a:solidFill>
                  <a:srgbClr val="000000"/>
                </a:solidFill>
                <a:effectLst/>
                <a:latin typeface="Segoe UI"/>
                <a:ea typeface="Segoe UI"/>
                <a:cs typeface="Segoe UI"/>
              </a:rPr>
              <a:t>2</a:t>
            </a:r>
            <a:r>
              <a:rPr lang="es-ES" sz="2000" b="0" i="0" strike="noStrike" cap="none" spc="0" baseline="0" dirty="0">
                <a:solidFill>
                  <a:srgbClr val="000000"/>
                </a:solidFill>
                <a:effectLst/>
                <a:latin typeface="Segoe UI"/>
                <a:ea typeface="Segoe UI"/>
                <a:cs typeface="Segoe UI"/>
              </a:rPr>
              <a:t>,x</a:t>
            </a:r>
            <a:r>
              <a:rPr lang="es-ES" sz="2000" b="0" i="0" strike="noStrike" cap="none" spc="0" baseline="-25000" dirty="0">
                <a:solidFill>
                  <a:srgbClr val="000000"/>
                </a:solidFill>
                <a:effectLst/>
                <a:latin typeface="Segoe UI"/>
                <a:ea typeface="Segoe UI"/>
                <a:cs typeface="Segoe UI"/>
              </a:rPr>
              <a:t>3</a:t>
            </a:r>
            <a:r>
              <a:rPr lang="es-ES" sz="2000" b="0" i="0" strike="noStrike" cap="none" spc="0" baseline="0" dirty="0">
                <a:solidFill>
                  <a:srgbClr val="000000"/>
                </a:solidFill>
                <a:effectLst/>
                <a:latin typeface="Segoe UI"/>
                <a:ea typeface="Segoe UI"/>
                <a:cs typeface="Segoe UI"/>
              </a:rPr>
              <a:t>]</a:t>
            </a:r>
          </a:p>
        </p:txBody>
      </p:sp>
      <p:sp>
        <p:nvSpPr>
          <p:cNvPr id="23" name="TextBox 22">
            <a:extLst>
              <a:ext uri="{FF2B5EF4-FFF2-40B4-BE49-F238E27FC236}">
                <a16:creationId xmlns:a16="http://schemas.microsoft.com/office/drawing/2014/main" id="{1F0DE162-896E-BE5D-E147-1A79ED47A779}"/>
              </a:ext>
              <a:ext uri="{C183D7F6-B498-43B3-948B-1728B52AA6E4}">
                <adec:decorative xmlns:adec="http://schemas.microsoft.com/office/drawing/2017/decorative" val="1"/>
              </a:ext>
            </a:extLst>
          </p:cNvPr>
          <p:cNvSpPr txBox="1"/>
          <p:nvPr/>
        </p:nvSpPr>
        <p:spPr>
          <a:xfrm>
            <a:off x="9033554" y="5133254"/>
            <a:ext cx="152321" cy="307848"/>
          </a:xfrm>
          <a:prstGeom prst="rect">
            <a:avLst/>
          </a:prstGeom>
          <a:solidFill>
            <a:schemeClr val="bg1">
              <a:lumMod val="95000"/>
            </a:schemeClr>
          </a:solidFill>
        </p:spPr>
        <p:txBody>
          <a:bodyPr wrap="none" lIns="0" tIns="0" rIns="0" bIns="0" rtlCol="0">
            <a:spAutoFit/>
          </a:bodyPr>
          <a:lstStyle/>
          <a:p>
            <a:pPr algn="l"/>
            <a:r>
              <a:rPr lang="es-ES" sz="2000" b="0" i="0" strike="noStrike" cap="none" spc="0" baseline="0">
                <a:solidFill>
                  <a:srgbClr val="000000"/>
                </a:solidFill>
                <a:effectLst/>
                <a:latin typeface="Segoe UI"/>
                <a:ea typeface="Segoe UI"/>
                <a:cs typeface="Segoe UI"/>
              </a:rPr>
              <a:t>ŷ</a:t>
            </a:r>
            <a:endParaRPr lang="en-US" sz="2000"/>
          </a:p>
        </p:txBody>
      </p:sp>
      <p:cxnSp>
        <p:nvCxnSpPr>
          <p:cNvPr id="24" name="Straight Arrow Connector 23">
            <a:extLst>
              <a:ext uri="{FF2B5EF4-FFF2-40B4-BE49-F238E27FC236}">
                <a16:creationId xmlns:a16="http://schemas.microsoft.com/office/drawing/2014/main" id="{111A3EB0-7EAF-3A9D-2FA6-527827A31A97}"/>
              </a:ext>
              <a:ext uri="{C183D7F6-B498-43B3-948B-1728B52AA6E4}">
                <adec:decorative xmlns:adec="http://schemas.microsoft.com/office/drawing/2017/decorative" val="1"/>
              </a:ext>
            </a:extLst>
          </p:cNvPr>
          <p:cNvCxnSpPr/>
          <p:nvPr/>
        </p:nvCxnSpPr>
        <p:spPr>
          <a:xfrm flipH="1" flipV="1">
            <a:off x="8168634" y="3919973"/>
            <a:ext cx="17182" cy="1054219"/>
          </a:xfrm>
          <a:prstGeom prst="straightConnector1">
            <a:avLst/>
          </a:prstGeom>
          <a:ln w="57150">
            <a:solidFill>
              <a:schemeClr val="accent1">
                <a:lumMod val="40000"/>
                <a:lumOff val="60000"/>
              </a:schemeClr>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AA77A254-AFF9-2834-8DDA-E46CA227F29A}"/>
              </a:ext>
              <a:ext uri="{C183D7F6-B498-43B3-948B-1728B52AA6E4}">
                <adec:decorative xmlns:adec="http://schemas.microsoft.com/office/drawing/2017/decorative" val="1"/>
              </a:ext>
            </a:extLst>
          </p:cNvPr>
          <p:cNvCxnSpPr/>
          <p:nvPr/>
        </p:nvCxnSpPr>
        <p:spPr>
          <a:xfrm>
            <a:off x="9038658" y="3937391"/>
            <a:ext cx="15286" cy="1096174"/>
          </a:xfrm>
          <a:prstGeom prst="straightConnector1">
            <a:avLst/>
          </a:prstGeom>
          <a:ln w="57150">
            <a:solidFill>
              <a:srgbClr val="00B0F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custDataLst>
      <p:tags r:id="rId1"/>
    </p:custDataLst>
    <p:extLst>
      <p:ext uri="{BB962C8B-B14F-4D97-AF65-F5344CB8AC3E}">
        <p14:creationId xmlns:p14="http://schemas.microsoft.com/office/powerpoint/2010/main" val="1049545589"/>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OS" val="Unix 3.10.0.1160"/>
  <p:tag name="AS_RELEASE_DATE" val="2021.10.31"/>
  <p:tag name="AS_TITLE" val="Aspose.Slides for Java"/>
  <p:tag name="AS_VERSION" val="21.10"/>
  <p:tag name="ARTICULATE_PROJECT_OPEN" val="0"/>
  <p:tag name="ARTICULATE_SLIDE_COUNT" val="24"/>
  <p:tag name="ARTICULATE_DESIGN_ID_2_LIGHT MODE" val="Lnub5q9t"/>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Segoe UI Semibold"/>
        <a:cs typeface="Arial"/>
      </a:majorFont>
      <a:minorFont>
        <a:latin typeface="Segoe UI"/>
        <a:ea typeface="Segoe UI"/>
        <a:cs typeface="Arial"/>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C7EC088F4D2974C9244144D3FA78CFC" ma:contentTypeVersion="8" ma:contentTypeDescription="Create a new document." ma:contentTypeScope="" ma:versionID="e1c38cc7a2baa39586734f3e69393826">
  <xsd:schema xmlns:xsd="http://www.w3.org/2001/XMLSchema" xmlns:xs="http://www.w3.org/2001/XMLSchema" xmlns:p="http://schemas.microsoft.com/office/2006/metadata/properties" xmlns:ns1="http://schemas.microsoft.com/sharepoint/v3" xmlns:ns2="92a942ff-a7ab-46b5-9ede-efd58ff8e61c" xmlns:ns3="a51c428d-9d60-41bd-8e8b-21795199cb1f" targetNamespace="http://schemas.microsoft.com/office/2006/metadata/properties" ma:root="true" ma:fieldsID="0b740379ab64b4056a59037551413ce9" ns1:_="" ns2:_="" ns3:_="">
    <xsd:import namespace="http://schemas.microsoft.com/sharepoint/v3"/>
    <xsd:import namespace="92a942ff-a7ab-46b5-9ede-efd58ff8e61c"/>
    <xsd:import namespace="a51c428d-9d60-41bd-8e8b-21795199cb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a942ff-a7ab-46b5-9ede-efd58ff8e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c428d-9d60-41bd-8e8b-21795199cb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DFB6B7-08CB-4A85-B651-99EC3A06229F}">
  <ds:schemaRefs>
    <ds:schemaRef ds:uri="http://schemas.microsoft.com/sharepoint/v3/contenttype/forms"/>
  </ds:schemaRefs>
</ds:datastoreItem>
</file>

<file path=customXml/itemProps2.xml><?xml version="1.0" encoding="utf-8"?>
<ds:datastoreItem xmlns:ds="http://schemas.openxmlformats.org/officeDocument/2006/customXml" ds:itemID="{6DCF44D9-0083-4972-A172-11E852408A5E}">
  <ds:schemaRefs>
    <ds:schemaRef ds:uri="http://purl.org/dc/terms/"/>
    <ds:schemaRef ds:uri="http://purl.org/dc/dcmitype/"/>
    <ds:schemaRef ds:uri="59afee55-fc30-40da-a84e-ff6fc62c4efa"/>
    <ds:schemaRef ds:uri="http://schemas.microsoft.com/office/2006/metadata/properties"/>
    <ds:schemaRef ds:uri="92cc7923-7bd6-4c52-a535-c267c30bc123"/>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http://schemas.microsoft.com/sharepoint/v3"/>
    <ds:schemaRef ds:uri="http://www.w3.org/XML/1998/namespace"/>
  </ds:schemaRefs>
</ds:datastoreItem>
</file>

<file path=customXml/itemProps3.xml><?xml version="1.0" encoding="utf-8"?>
<ds:datastoreItem xmlns:ds="http://schemas.openxmlformats.org/officeDocument/2006/customXml" ds:itemID="{5F9F3377-E03F-4E28-B049-F27DA166BD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a942ff-a7ab-46b5-9ede-efd58ff8e61c"/>
    <ds:schemaRef ds:uri="a51c428d-9d60-41bd-8e8b-21795199cb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6121</Words>
  <Application>Microsoft Office PowerPoint</Application>
  <PresentationFormat>Panorámica</PresentationFormat>
  <Paragraphs>434</Paragraphs>
  <Slides>24</Slides>
  <Notes>24</Notes>
  <HiddenSlides>1</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24</vt:i4>
      </vt:variant>
    </vt:vector>
  </HeadingPairs>
  <TitlesOfParts>
    <vt:vector size="34" baseType="lpstr">
      <vt:lpstr>Arial</vt:lpstr>
      <vt:lpstr>Blackadder ITC</vt:lpstr>
      <vt:lpstr>Calibri</vt:lpstr>
      <vt:lpstr>Consolas</vt:lpstr>
      <vt:lpstr>Segoe UI</vt:lpstr>
      <vt:lpstr>Segoe UI Black</vt:lpstr>
      <vt:lpstr>Segoe UI Light</vt:lpstr>
      <vt:lpstr>Segoe UI Semibold</vt:lpstr>
      <vt:lpstr>Wingdings</vt:lpstr>
      <vt:lpstr>2_LIGHT MODE</vt:lpstr>
      <vt:lpstr>Aspectos básicos de Microsoft Azure AI: Introducción a la IA</vt:lpstr>
      <vt:lpstr>Programa</vt:lpstr>
      <vt:lpstr>Objetivos de aprendizaje</vt:lpstr>
      <vt:lpstr>Conceptos básicos de IA</vt:lpstr>
      <vt:lpstr>¿Qué es la inteligencia artificial (IA)?</vt:lpstr>
      <vt:lpstr>Cargas de trabajo comunes de IA.</vt:lpstr>
      <vt:lpstr>Principios de IA responsable</vt:lpstr>
      <vt:lpstr>Aspectos básicos del aprendizaje automático</vt:lpstr>
      <vt:lpstr>¿Qué es el aprendizaje automático?</vt:lpstr>
      <vt:lpstr>Tipos de aprendizaje automático</vt:lpstr>
      <vt:lpstr>Entrenamiento y evaluación del modelo</vt:lpstr>
      <vt:lpstr>Aprendizaje profundo</vt:lpstr>
      <vt:lpstr>Aprendizaje profundo Ejemplo de red neuronal: clasificación multiclase</vt:lpstr>
      <vt:lpstr>¿Qué es Azure Machine Learning?</vt:lpstr>
      <vt:lpstr>Demostración: Exploración de Azure Machine Learning en Estudio de Azure Machine Learning</vt:lpstr>
      <vt:lpstr>Aspectos básicos de los servicios de Azure AI</vt:lpstr>
      <vt:lpstr>Aspectos básicos de Azure</vt:lpstr>
      <vt:lpstr>Servicios de IA en Microsoft Azure</vt:lpstr>
      <vt:lpstr>Servicios de Azure AI</vt:lpstr>
      <vt:lpstr>Ejercicio: Explorar servicios de Azure AI</vt:lpstr>
      <vt:lpstr>Prueba de conocimientos</vt:lpstr>
      <vt:lpstr>Resumen</vt:lpstr>
      <vt:lpstr>Referencias</vt:lpstr>
      <vt:lpstr>Diapositiva de cierre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Explore Fundamentals of Artificial Intelligence</dc:title>
  <cp:revision>28</cp:revision>
  <dcterms:created xsi:type="dcterms:W3CDTF">2023-09-01T06:16:44Z</dcterms:created>
  <dcterms:modified xsi:type="dcterms:W3CDTF">2024-02-11T19:57:36Z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
  </property>
  <property fmtid="{D5CDD505-2E9C-101B-9397-08002B2CF9AE}" pid="3" name="ContentTypeId">
    <vt:lpwstr>0x01010070AB3889E58DB141A6E1281B02136174</vt:lpwstr>
  </property>
  <property fmtid="{D5CDD505-2E9C-101B-9397-08002B2CF9AE}" pid="4" name="ItemRetentionFormula">
    <vt:lpwstr/>
  </property>
  <property fmtid="{D5CDD505-2E9C-101B-9397-08002B2CF9AE}" pid="5" name="MediaServiceImageTags">
    <vt:lpwstr/>
  </property>
  <property fmtid="{D5CDD505-2E9C-101B-9397-08002B2CF9AE}" pid="6" name="MSIP_Label_f42aa342-8706-4288-bd11-ebb85995028c_Enabled">
    <vt:lpwstr>True</vt:lpwstr>
  </property>
  <property fmtid="{D5CDD505-2E9C-101B-9397-08002B2CF9AE}" pid="7" name="MSIP_Label_f42aa342-8706-4288-bd11-ebb85995028c_Extended_MSFT_Method">
    <vt:lpwstr>Automatic</vt:lpwstr>
  </property>
  <property fmtid="{D5CDD505-2E9C-101B-9397-08002B2CF9AE}" pid="8" name="MSIP_Label_f42aa342-8706-4288-bd11-ebb85995028c_Name">
    <vt:lpwstr>General</vt:lpwstr>
  </property>
  <property fmtid="{D5CDD505-2E9C-101B-9397-08002B2CF9AE}" pid="9" name="MSIP_Label_f42aa342-8706-4288-bd11-ebb85995028c_SetDate">
    <vt:lpwstr>2018-12-16T17:59:52.0180957Z</vt:lpwstr>
  </property>
  <property fmtid="{D5CDD505-2E9C-101B-9397-08002B2CF9AE}" pid="10" name="MSIP_Label_f42aa342-8706-4288-bd11-ebb85995028c_SiteId">
    <vt:lpwstr>72f988bf-86f1-41af-91ab-2d7cd011db47</vt:lpwstr>
  </property>
  <property fmtid="{D5CDD505-2E9C-101B-9397-08002B2CF9AE}" pid="11" name="Sensitivity">
    <vt:lpwstr>General</vt:lpwstr>
  </property>
  <property fmtid="{D5CDD505-2E9C-101B-9397-08002B2CF9AE}" pid="12" name="ArticulateGUID">
    <vt:lpwstr>5DA8AE72-8F48-4863-A83C-688991833C32</vt:lpwstr>
  </property>
  <property fmtid="{D5CDD505-2E9C-101B-9397-08002B2CF9AE}" pid="13" name="ArticulatePath">
    <vt:lpwstr>AI-900T00A-ES-PowerPoint_01</vt:lpwstr>
  </property>
</Properties>
</file>